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8" r:id="rId4"/>
    <p:sldId id="260" r:id="rId5"/>
    <p:sldId id="263" r:id="rId6"/>
    <p:sldId id="264" r:id="rId7"/>
    <p:sldId id="262" r:id="rId8"/>
    <p:sldId id="266" r:id="rId9"/>
    <p:sldId id="280" r:id="rId10"/>
    <p:sldId id="272" r:id="rId11"/>
    <p:sldId id="273" r:id="rId12"/>
    <p:sldId id="279" r:id="rId13"/>
    <p:sldId id="259" r:id="rId14"/>
    <p:sldId id="275" r:id="rId15"/>
    <p:sldId id="276" r:id="rId16"/>
    <p:sldId id="281" r:id="rId17"/>
    <p:sldId id="268" r:id="rId18"/>
    <p:sldId id="282" r:id="rId19"/>
    <p:sldId id="285" r:id="rId20"/>
    <p:sldId id="284" r:id="rId21"/>
    <p:sldId id="28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DF89"/>
    <a:srgbClr val="ADAAF0"/>
    <a:srgbClr val="7B76E6"/>
    <a:srgbClr val="9778E4"/>
    <a:srgbClr val="FE8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C8FE35-7BA4-1C17-4FCF-16C686F81CD8}" v="543" dt="2021-07-14T14:14:23.004"/>
    <p1510:client id="{B8BFB88D-8882-1E78-9A02-0A1DBA1DA591}" v="6" dt="2021-07-22T22:19:45.427"/>
    <p1510:client id="{C0C16C68-C02A-45CF-80BD-32EAD1A35D96}" v="82" dt="2021-07-12T16:00:01.740"/>
    <p1510:client id="{C3239D88-B61A-6699-90F9-96AB531DFFEB}" v="351" dt="2021-07-14T13:59:14.4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Stile 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Stile scuro 2 - Colore 1/Color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6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3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tviconsultants.com/services/cloud-computing/cloud-optimization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mnts.com/cloud-banking/2020/expanded-use-of-cloud-computing-boosts-companies-stock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ntek.dk/network/wan-cloud-optimization/attachment/global-network-background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01D83F-98A8-4389-9331-793DC9B4D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203" y="912675"/>
            <a:ext cx="10037134" cy="1646302"/>
          </a:xfrm>
        </p:spPr>
        <p:txBody>
          <a:bodyPr/>
          <a:lstStyle/>
          <a:p>
            <a:pPr algn="ctr"/>
            <a:r>
              <a:rPr lang="pt-BR" sz="3200" dirty="0"/>
              <a:t>Health </a:t>
            </a:r>
            <a:r>
              <a:rPr lang="pt-BR" sz="3200" dirty="0" err="1"/>
              <a:t>Monitoring</a:t>
            </a:r>
            <a:r>
              <a:rPr lang="pt-BR" sz="3200" dirty="0"/>
              <a:t> System for Docker Containers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FE5E24F-FDF6-40D2-8285-C4F108BDA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5099" y="2880550"/>
            <a:ext cx="7766936" cy="1096899"/>
          </a:xfrm>
        </p:spPr>
        <p:txBody>
          <a:bodyPr>
            <a:normAutofit/>
          </a:bodyPr>
          <a:lstStyle/>
          <a:p>
            <a:pPr algn="ctr"/>
            <a:r>
              <a:rPr lang="pt-BR" sz="2400" dirty="0"/>
              <a:t>Cloud </a:t>
            </a:r>
            <a:r>
              <a:rPr lang="pt-BR" sz="2400" dirty="0" err="1"/>
              <a:t>Computing</a:t>
            </a:r>
            <a:r>
              <a:rPr lang="pt-BR" sz="2400" dirty="0"/>
              <a:t> - Project </a:t>
            </a:r>
            <a:r>
              <a:rPr lang="pt-BR" sz="2400" dirty="0" err="1"/>
              <a:t>Report</a:t>
            </a:r>
            <a:endParaRPr lang="pt-BR" sz="2400" dirty="0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CCF48F23-BAB2-41EC-BE8B-177F22DFB6C5}"/>
              </a:ext>
            </a:extLst>
          </p:cNvPr>
          <p:cNvSpPr txBox="1">
            <a:spLocks/>
          </p:cNvSpPr>
          <p:nvPr/>
        </p:nvSpPr>
        <p:spPr>
          <a:xfrm>
            <a:off x="1428434" y="4620596"/>
            <a:ext cx="7243677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pt-BR" dirty="0" err="1">
                <a:solidFill>
                  <a:schemeClr val="tx1"/>
                </a:solidFill>
              </a:rPr>
              <a:t>Barsanti</a:t>
            </a:r>
            <a:r>
              <a:rPr lang="pt-BR" dirty="0">
                <a:solidFill>
                  <a:schemeClr val="tx1"/>
                </a:solidFill>
              </a:rPr>
              <a:t> Nicola</a:t>
            </a:r>
          </a:p>
          <a:p>
            <a:pPr>
              <a:spcBef>
                <a:spcPts val="0"/>
              </a:spcBef>
            </a:pPr>
            <a:r>
              <a:rPr lang="pt-BR" dirty="0">
                <a:solidFill>
                  <a:schemeClr val="tx1"/>
                </a:solidFill>
              </a:rPr>
              <a:t>Casu Pereira de Sousa Bruno Augusto</a:t>
            </a:r>
          </a:p>
          <a:p>
            <a:pPr>
              <a:spcBef>
                <a:spcPts val="0"/>
              </a:spcBef>
            </a:pPr>
            <a:r>
              <a:rPr lang="pt-BR" dirty="0">
                <a:solidFill>
                  <a:schemeClr val="tx1"/>
                </a:solidFill>
              </a:rPr>
              <a:t>Fregosi Federico</a:t>
            </a:r>
          </a:p>
          <a:p>
            <a:pPr>
              <a:spcBef>
                <a:spcPts val="0"/>
              </a:spcBef>
            </a:pPr>
            <a:r>
              <a:rPr lang="pt-BR" dirty="0" err="1">
                <a:solidFill>
                  <a:schemeClr val="tx1"/>
                </a:solidFill>
              </a:rPr>
              <a:t>Lemmi</a:t>
            </a:r>
            <a:r>
              <a:rPr lang="pt-BR" dirty="0">
                <a:solidFill>
                  <a:schemeClr val="tx1"/>
                </a:solidFill>
              </a:rPr>
              <a:t> Laura</a:t>
            </a:r>
          </a:p>
          <a:p>
            <a:pPr>
              <a:spcBef>
                <a:spcPts val="0"/>
              </a:spcBef>
            </a:pPr>
            <a:r>
              <a:rPr lang="pt-BR" dirty="0">
                <a:solidFill>
                  <a:schemeClr val="tx1"/>
                </a:solidFill>
              </a:rPr>
              <a:t>Martino Giuseppe</a:t>
            </a:r>
          </a:p>
        </p:txBody>
      </p:sp>
    </p:spTree>
    <p:extLst>
      <p:ext uri="{BB962C8B-B14F-4D97-AF65-F5344CB8AC3E}">
        <p14:creationId xmlns:p14="http://schemas.microsoft.com/office/powerpoint/2010/main" val="1766027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06F2F2F6-A1E8-4CF7-A54F-7FFD1AD44E6E}"/>
              </a:ext>
            </a:extLst>
          </p:cNvPr>
          <p:cNvSpPr txBox="1">
            <a:spLocks/>
          </p:cNvSpPr>
          <p:nvPr/>
        </p:nvSpPr>
        <p:spPr>
          <a:xfrm>
            <a:off x="5919533" y="1441150"/>
            <a:ext cx="4395810" cy="4483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Communications are based on a</a:t>
            </a:r>
            <a:r>
              <a:rPr lang="en-US" b="1" dirty="0"/>
              <a:t> RabbitMQ </a:t>
            </a:r>
            <a:r>
              <a:rPr lang="en-US" dirty="0"/>
              <a:t>message broker. </a:t>
            </a:r>
            <a:endParaRPr lang="en-US"/>
          </a:p>
          <a:p>
            <a:r>
              <a:rPr lang="en-US" dirty="0"/>
              <a:t>Clients are implemented by a dedicated python class</a:t>
            </a:r>
            <a:endParaRPr lang="en-US"/>
          </a:p>
          <a:p>
            <a:r>
              <a:rPr lang="en-US" dirty="0"/>
              <a:t>Each RabbitMQ client consists of </a:t>
            </a:r>
            <a:r>
              <a:rPr lang="en-US" b="1" dirty="0"/>
              <a:t>two different queues</a:t>
            </a:r>
            <a:r>
              <a:rPr lang="en-US" dirty="0"/>
              <a:t>, one to receive the requests from other modules and the other the receive the replies to the modules' requests</a:t>
            </a:r>
          </a:p>
          <a:p>
            <a:r>
              <a:rPr lang="en-US" dirty="0"/>
              <a:t>Communications between the modules can </a:t>
            </a:r>
            <a:r>
              <a:rPr lang="en-US" b="1" dirty="0"/>
              <a:t>be asynchronous </a:t>
            </a:r>
            <a:r>
              <a:rPr lang="en-US" dirty="0"/>
              <a:t>or </a:t>
            </a:r>
            <a:r>
              <a:rPr lang="en-US" b="1" dirty="0"/>
              <a:t>synchronous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81" y="308113"/>
            <a:ext cx="5295897" cy="654227"/>
          </a:xfrm>
        </p:spPr>
        <p:txBody>
          <a:bodyPr>
            <a:normAutofit/>
          </a:bodyPr>
          <a:lstStyle/>
          <a:p>
            <a:r>
              <a:rPr lang="pt-BR"/>
              <a:t>Communications Overall</a:t>
            </a:r>
            <a:endParaRPr lang="pt-BR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CFF8497-CABD-4064-9A29-EED315E0F9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733" y="1270453"/>
            <a:ext cx="5061077" cy="4821920"/>
          </a:xfrm>
        </p:spPr>
      </p:pic>
    </p:spTree>
    <p:extLst>
      <p:ext uri="{BB962C8B-B14F-4D97-AF65-F5344CB8AC3E}">
        <p14:creationId xmlns:p14="http://schemas.microsoft.com/office/powerpoint/2010/main" val="383846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905" y="554988"/>
            <a:ext cx="8596668" cy="1320800"/>
          </a:xfrm>
        </p:spPr>
        <p:txBody>
          <a:bodyPr/>
          <a:lstStyle/>
          <a:p>
            <a:r>
              <a:rPr lang="pt-BR"/>
              <a:t>Synchronized Messaging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367B3FE-3A4D-4498-9EF7-BF5D1474D07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3810" y="1410677"/>
            <a:ext cx="9464688" cy="2844800"/>
          </a:xfrm>
        </p:spPr>
      </p:pic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6BBC86E4-BAC2-456D-A844-491186050DFB}"/>
              </a:ext>
            </a:extLst>
          </p:cNvPr>
          <p:cNvSpPr txBox="1">
            <a:spLocks/>
          </p:cNvSpPr>
          <p:nvPr/>
        </p:nvSpPr>
        <p:spPr>
          <a:xfrm>
            <a:off x="421298" y="4646055"/>
            <a:ext cx="10957815" cy="169452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To implement the </a:t>
            </a:r>
            <a:r>
              <a:rPr lang="en-US" sz="1800" b="1" dirty="0"/>
              <a:t>synchronous communications</a:t>
            </a:r>
            <a:r>
              <a:rPr lang="en-US" b="1" dirty="0"/>
              <a:t>,</a:t>
            </a:r>
            <a:r>
              <a:rPr lang="en-US" sz="1800" b="1" dirty="0"/>
              <a:t> </a:t>
            </a:r>
            <a:r>
              <a:rPr lang="en-US" sz="1800" dirty="0"/>
              <a:t>we have used a mechanism based on a callback channel</a:t>
            </a:r>
          </a:p>
          <a:p>
            <a:r>
              <a:rPr lang="en-US" dirty="0"/>
              <a:t>The </a:t>
            </a:r>
            <a:r>
              <a:rPr lang="en-US" b="1" dirty="0"/>
              <a:t>callback channel </a:t>
            </a:r>
            <a:r>
              <a:rPr lang="en-US" dirty="0"/>
              <a:t>is used to receive the reply to a request</a:t>
            </a:r>
          </a:p>
          <a:p>
            <a:r>
              <a:rPr lang="en-US" sz="1800" dirty="0"/>
              <a:t>Each request and reply have a </a:t>
            </a:r>
            <a:r>
              <a:rPr lang="en-US" sz="1800" b="1" dirty="0"/>
              <a:t>correlation id </a:t>
            </a:r>
            <a:r>
              <a:rPr lang="en-US" sz="1800" dirty="0"/>
              <a:t>associated which is used from the client to forward the response to the correct requesting thread</a:t>
            </a:r>
          </a:p>
        </p:txBody>
      </p:sp>
    </p:spTree>
    <p:extLst>
      <p:ext uri="{BB962C8B-B14F-4D97-AF65-F5344CB8AC3E}">
        <p14:creationId xmlns:p14="http://schemas.microsoft.com/office/powerpoint/2010/main" val="3545152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121" r="2112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216" y="2565664"/>
            <a:ext cx="5956499" cy="964671"/>
          </a:xfrm>
        </p:spPr>
        <p:txBody>
          <a:bodyPr>
            <a:noAutofit/>
          </a:bodyPr>
          <a:lstStyle/>
          <a:p>
            <a:r>
              <a:rPr lang="pt-BR" sz="6000" b="1">
                <a:latin typeface="Aharoni" panose="02010803020104030203" pitchFamily="2" charset="-79"/>
                <a:cs typeface="Aharoni" panose="02010803020104030203" pitchFamily="2" charset="-79"/>
              </a:rPr>
              <a:t>Optimizations</a:t>
            </a:r>
            <a:endParaRPr lang="pt-BR" sz="60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4812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4ACD0-4955-4596-8A96-735E22A8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17" y="377687"/>
            <a:ext cx="8596668" cy="1320800"/>
          </a:xfrm>
        </p:spPr>
        <p:txBody>
          <a:bodyPr/>
          <a:lstStyle/>
          <a:p>
            <a:r>
              <a:rPr lang="pt-BR"/>
              <a:t>Asynchronous Information Update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99FFF384-94AA-4EE6-B7BA-2B6FDA38BBD7}"/>
              </a:ext>
            </a:extLst>
          </p:cNvPr>
          <p:cNvSpPr txBox="1">
            <a:spLocks/>
          </p:cNvSpPr>
          <p:nvPr/>
        </p:nvSpPr>
        <p:spPr>
          <a:xfrm>
            <a:off x="243046" y="1154253"/>
            <a:ext cx="9561699" cy="26554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To </a:t>
            </a:r>
            <a:r>
              <a:rPr lang="en-GB" b="1" dirty="0"/>
              <a:t>increase system performance, </a:t>
            </a:r>
            <a:r>
              <a:rPr lang="en-GB" dirty="0"/>
              <a:t>it is important to avoid involving as many components as possible</a:t>
            </a:r>
          </a:p>
          <a:p>
            <a:r>
              <a:rPr lang="en-GB" dirty="0"/>
              <a:t>For the </a:t>
            </a:r>
            <a:r>
              <a:rPr lang="en-GB" b="1" dirty="0"/>
              <a:t>containers information</a:t>
            </a:r>
            <a:r>
              <a:rPr lang="en-GB" dirty="0"/>
              <a:t> we have introduced a </a:t>
            </a:r>
            <a:r>
              <a:rPr lang="en-GB" b="1" dirty="0"/>
              <a:t>caching mechanism </a:t>
            </a:r>
            <a:r>
              <a:rPr lang="en-GB" dirty="0"/>
              <a:t>to permit to the</a:t>
            </a:r>
            <a:r>
              <a:rPr lang="en-GB" b="1" dirty="0"/>
              <a:t> </a:t>
            </a:r>
            <a:r>
              <a:rPr lang="en-GB" dirty="0"/>
              <a:t>controller to respond directly to the requests without involve all the running managers</a:t>
            </a:r>
            <a:endParaRPr lang="en-GB" b="1" dirty="0"/>
          </a:p>
          <a:p>
            <a:r>
              <a:rPr lang="en-GB" dirty="0"/>
              <a:t>The </a:t>
            </a:r>
            <a:r>
              <a:rPr lang="en-GB" b="1" dirty="0"/>
              <a:t>controller</a:t>
            </a:r>
            <a:r>
              <a:rPr lang="en-GB" dirty="0"/>
              <a:t> is responsible for keeping an up-to-date copy of all the containers information in an asynchronous manner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5A99DE8B-DD51-440B-B373-559DAD8FE9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92008" y="3576286"/>
            <a:ext cx="7672276" cy="282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225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749" y="91310"/>
            <a:ext cx="8596668" cy="1320800"/>
          </a:xfrm>
        </p:spPr>
        <p:txBody>
          <a:bodyPr/>
          <a:lstStyle/>
          <a:p>
            <a:r>
              <a:rPr lang="pt-BR"/>
              <a:t>Update Management</a:t>
            </a:r>
          </a:p>
        </p:txBody>
      </p:sp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712EAF4F-1B1B-4EBE-A460-05973A823325}"/>
              </a:ext>
            </a:extLst>
          </p:cNvPr>
          <p:cNvSpPr txBox="1">
            <a:spLocks/>
          </p:cNvSpPr>
          <p:nvPr/>
        </p:nvSpPr>
        <p:spPr>
          <a:xfrm>
            <a:off x="994350" y="880447"/>
            <a:ext cx="5665730" cy="12003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testing purpose, we have decided to implement an aggregation mechanism for the updates management</a:t>
            </a:r>
          </a:p>
        </p:txBody>
      </p:sp>
      <p:pic>
        <p:nvPicPr>
          <p:cNvPr id="33" name="Espaço Reservado para Conteúdo 6" descr="Diagrama&#10;&#10;Descrição gerada automaticamente">
            <a:extLst>
              <a:ext uri="{FF2B5EF4-FFF2-40B4-BE49-F238E27FC236}">
                <a16:creationId xmlns:a16="http://schemas.microsoft.com/office/drawing/2014/main" id="{362D87E7-D822-4A83-8F26-73E51B767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97079" y="0"/>
            <a:ext cx="4579690" cy="6858000"/>
          </a:xfrm>
        </p:spPr>
      </p:pic>
      <p:grpSp>
        <p:nvGrpSpPr>
          <p:cNvPr id="17" name="Agrupar 33">
            <a:extLst>
              <a:ext uri="{FF2B5EF4-FFF2-40B4-BE49-F238E27FC236}">
                <a16:creationId xmlns:a16="http://schemas.microsoft.com/office/drawing/2014/main" id="{B70C2687-37EF-4BE9-99F1-80CEE2EC17EA}"/>
              </a:ext>
            </a:extLst>
          </p:cNvPr>
          <p:cNvGrpSpPr/>
          <p:nvPr/>
        </p:nvGrpSpPr>
        <p:grpSpPr>
          <a:xfrm>
            <a:off x="1431404" y="1281706"/>
            <a:ext cx="5877082" cy="1365454"/>
            <a:chOff x="1431404" y="1281706"/>
            <a:chExt cx="5877082" cy="1365454"/>
          </a:xfrm>
        </p:grpSpPr>
        <p:sp>
          <p:nvSpPr>
            <p:cNvPr id="18" name="Retângulo: Cantos Arredondados 15">
              <a:extLst>
                <a:ext uri="{FF2B5EF4-FFF2-40B4-BE49-F238E27FC236}">
                  <a16:creationId xmlns:a16="http://schemas.microsoft.com/office/drawing/2014/main" id="{70AFA0C6-B5CD-4787-A0F2-E9C327B61E72}"/>
                </a:ext>
              </a:extLst>
            </p:cNvPr>
            <p:cNvSpPr/>
            <p:nvPr/>
          </p:nvSpPr>
          <p:spPr>
            <a:xfrm>
              <a:off x="1491003" y="2213495"/>
              <a:ext cx="4315717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aixaDeTexto 12">
              <a:extLst>
                <a:ext uri="{FF2B5EF4-FFF2-40B4-BE49-F238E27FC236}">
                  <a16:creationId xmlns:a16="http://schemas.microsoft.com/office/drawing/2014/main" id="{145ECE3C-9729-4297-BEC5-0400D028D3BE}"/>
                </a:ext>
              </a:extLst>
            </p:cNvPr>
            <p:cNvSpPr txBox="1"/>
            <p:nvPr/>
          </p:nvSpPr>
          <p:spPr>
            <a:xfrm>
              <a:off x="1431404" y="2241051"/>
              <a:ext cx="43121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Updates will be sent by the Managers</a:t>
              </a:r>
            </a:p>
          </p:txBody>
        </p:sp>
        <p:cxnSp>
          <p:nvCxnSpPr>
            <p:cNvPr id="20" name="Conector de Seta Reta 20">
              <a:extLst>
                <a:ext uri="{FF2B5EF4-FFF2-40B4-BE49-F238E27FC236}">
                  <a16:creationId xmlns:a16="http://schemas.microsoft.com/office/drawing/2014/main" id="{9F25DC03-E322-4272-860F-871D2E04C2FB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5806720" y="1281706"/>
              <a:ext cx="1501766" cy="11486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Agrupar 34">
            <a:extLst>
              <a:ext uri="{FF2B5EF4-FFF2-40B4-BE49-F238E27FC236}">
                <a16:creationId xmlns:a16="http://schemas.microsoft.com/office/drawing/2014/main" id="{A2D3297A-F144-4151-BE2C-371527E8F4D6}"/>
              </a:ext>
            </a:extLst>
          </p:cNvPr>
          <p:cNvGrpSpPr/>
          <p:nvPr/>
        </p:nvGrpSpPr>
        <p:grpSpPr>
          <a:xfrm>
            <a:off x="569232" y="2080776"/>
            <a:ext cx="7380968" cy="1651404"/>
            <a:chOff x="569232" y="2080776"/>
            <a:chExt cx="7380968" cy="1651404"/>
          </a:xfrm>
        </p:grpSpPr>
        <p:sp>
          <p:nvSpPr>
            <p:cNvPr id="22" name="Retângulo: Cantos Arredondados 16">
              <a:extLst>
                <a:ext uri="{FF2B5EF4-FFF2-40B4-BE49-F238E27FC236}">
                  <a16:creationId xmlns:a16="http://schemas.microsoft.com/office/drawing/2014/main" id="{3A1AB528-E1A2-4DF2-BC43-1A02F2CDE7AE}"/>
                </a:ext>
              </a:extLst>
            </p:cNvPr>
            <p:cNvSpPr/>
            <p:nvPr/>
          </p:nvSpPr>
          <p:spPr>
            <a:xfrm>
              <a:off x="741033" y="3298515"/>
              <a:ext cx="5665730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aixaDeTexto 23">
              <a:extLst>
                <a:ext uri="{FF2B5EF4-FFF2-40B4-BE49-F238E27FC236}">
                  <a16:creationId xmlns:a16="http://schemas.microsoft.com/office/drawing/2014/main" id="{64356B5C-2F51-46B9-BE3E-5C33B66CEA2F}"/>
                </a:ext>
              </a:extLst>
            </p:cNvPr>
            <p:cNvSpPr txBox="1"/>
            <p:nvPr/>
          </p:nvSpPr>
          <p:spPr>
            <a:xfrm>
              <a:off x="569232" y="3317559"/>
              <a:ext cx="56743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dirty="0"/>
                <a:t>The </a:t>
              </a:r>
              <a:r>
                <a:rPr lang="pt-BR" sz="1600" dirty="0" err="1"/>
                <a:t>Controller</a:t>
              </a:r>
              <a:r>
                <a:rPr lang="pt-BR" sz="1600" dirty="0"/>
                <a:t> </a:t>
              </a:r>
              <a:r>
                <a:rPr lang="en-US" sz="1600" dirty="0"/>
                <a:t>tracks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Managers </a:t>
              </a:r>
              <a:r>
                <a:rPr lang="pt-BR" sz="1600" dirty="0" err="1"/>
                <a:t>with</a:t>
              </a:r>
              <a:r>
                <a:rPr lang="pt-BR" sz="1600" dirty="0"/>
                <a:t> </a:t>
              </a:r>
              <a:r>
                <a:rPr lang="pt-BR" sz="1600" dirty="0" err="1"/>
                <a:t>pending</a:t>
              </a:r>
              <a:r>
                <a:rPr lang="pt-BR" sz="1600" dirty="0"/>
                <a:t> updates</a:t>
              </a:r>
            </a:p>
          </p:txBody>
        </p:sp>
        <p:cxnSp>
          <p:nvCxnSpPr>
            <p:cNvPr id="24" name="Conector de Seta Reta 24">
              <a:extLst>
                <a:ext uri="{FF2B5EF4-FFF2-40B4-BE49-F238E27FC236}">
                  <a16:creationId xmlns:a16="http://schemas.microsoft.com/office/drawing/2014/main" id="{D36EBA71-D0F2-4359-84F3-937643E7EF3B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 flipV="1">
              <a:off x="6406763" y="2080776"/>
              <a:ext cx="1543437" cy="14345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Agrupar 35">
            <a:extLst>
              <a:ext uri="{FF2B5EF4-FFF2-40B4-BE49-F238E27FC236}">
                <a16:creationId xmlns:a16="http://schemas.microsoft.com/office/drawing/2014/main" id="{AB163AC8-A919-4963-A4E0-EC804E6C225B}"/>
              </a:ext>
            </a:extLst>
          </p:cNvPr>
          <p:cNvGrpSpPr/>
          <p:nvPr/>
        </p:nvGrpSpPr>
        <p:grpSpPr>
          <a:xfrm>
            <a:off x="191820" y="2933700"/>
            <a:ext cx="8393380" cy="2067058"/>
            <a:chOff x="191820" y="2933700"/>
            <a:chExt cx="8393380" cy="2067058"/>
          </a:xfrm>
        </p:grpSpPr>
        <p:sp>
          <p:nvSpPr>
            <p:cNvPr id="26" name="Retângulo: Cantos Arredondados 17">
              <a:extLst>
                <a:ext uri="{FF2B5EF4-FFF2-40B4-BE49-F238E27FC236}">
                  <a16:creationId xmlns:a16="http://schemas.microsoft.com/office/drawing/2014/main" id="{992F5771-263C-47D3-9795-0EC9E789A2FA}"/>
                </a:ext>
              </a:extLst>
            </p:cNvPr>
            <p:cNvSpPr/>
            <p:nvPr/>
          </p:nvSpPr>
          <p:spPr>
            <a:xfrm>
              <a:off x="382810" y="4394610"/>
              <a:ext cx="6323279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aixaDeTexto 10">
              <a:extLst>
                <a:ext uri="{FF2B5EF4-FFF2-40B4-BE49-F238E27FC236}">
                  <a16:creationId xmlns:a16="http://schemas.microsoft.com/office/drawing/2014/main" id="{030319C2-7F5B-43ED-BA90-3BD98C9E9872}"/>
                </a:ext>
              </a:extLst>
            </p:cNvPr>
            <p:cNvSpPr txBox="1"/>
            <p:nvPr/>
          </p:nvSpPr>
          <p:spPr>
            <a:xfrm>
              <a:off x="191820" y="4415983"/>
              <a:ext cx="64682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dirty="0" err="1"/>
                <a:t>After</a:t>
              </a:r>
              <a:r>
                <a:rPr lang="pt-BR" sz="1600" dirty="0"/>
                <a:t> a </a:t>
              </a:r>
              <a:r>
                <a:rPr lang="pt-BR" sz="1600" dirty="0" err="1"/>
                <a:t>defined</a:t>
              </a:r>
              <a:r>
                <a:rPr lang="pt-BR" sz="1600" dirty="0"/>
                <a:t> </a:t>
              </a:r>
              <a:r>
                <a:rPr lang="pt-BR" sz="1600" dirty="0" err="1"/>
                <a:t>period</a:t>
              </a:r>
              <a:r>
                <a:rPr lang="pt-BR" sz="1600" dirty="0"/>
                <a:t>, </a:t>
              </a:r>
              <a:r>
                <a:rPr lang="pt-BR" sz="1600" dirty="0" err="1"/>
                <a:t>the</a:t>
              </a:r>
              <a:r>
                <a:rPr lang="pt-BR" sz="1600" dirty="0"/>
                <a:t> </a:t>
              </a:r>
              <a:r>
                <a:rPr lang="pt-BR" sz="1600" dirty="0" err="1"/>
                <a:t>Controller</a:t>
              </a:r>
              <a:r>
                <a:rPr lang="pt-BR" sz="1600" dirty="0"/>
                <a:t> </a:t>
              </a:r>
              <a:r>
                <a:rPr lang="pt-BR" sz="1600" dirty="0" err="1"/>
                <a:t>requests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</a:t>
              </a:r>
              <a:r>
                <a:rPr lang="pt-BR" sz="1600" dirty="0" err="1"/>
                <a:t>monitoring</a:t>
              </a:r>
              <a:r>
                <a:rPr lang="pt-BR" sz="1600" dirty="0"/>
                <a:t> log</a:t>
              </a:r>
            </a:p>
            <a:p>
              <a:endParaRPr lang="en-US" sz="1600" dirty="0"/>
            </a:p>
          </p:txBody>
        </p: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38AC5AA5-D2B0-471E-82AB-08C3D0FD9766}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V="1">
              <a:off x="6706089" y="2933700"/>
              <a:ext cx="1879111" cy="167774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Agrupar 36">
            <a:extLst>
              <a:ext uri="{FF2B5EF4-FFF2-40B4-BE49-F238E27FC236}">
                <a16:creationId xmlns:a16="http://schemas.microsoft.com/office/drawing/2014/main" id="{40D90EBD-4CCF-4C9A-AF7B-14EEE59755E8}"/>
              </a:ext>
            </a:extLst>
          </p:cNvPr>
          <p:cNvGrpSpPr/>
          <p:nvPr/>
        </p:nvGrpSpPr>
        <p:grpSpPr>
          <a:xfrm>
            <a:off x="1577130" y="5603382"/>
            <a:ext cx="8049470" cy="822818"/>
            <a:chOff x="1577130" y="5603382"/>
            <a:chExt cx="8049470" cy="822818"/>
          </a:xfrm>
        </p:grpSpPr>
        <p:sp>
          <p:nvSpPr>
            <p:cNvPr id="30" name="Retângulo: Cantos Arredondados 18">
              <a:extLst>
                <a:ext uri="{FF2B5EF4-FFF2-40B4-BE49-F238E27FC236}">
                  <a16:creationId xmlns:a16="http://schemas.microsoft.com/office/drawing/2014/main" id="{F9D3556A-A22F-44D2-91A0-1E240A7227BC}"/>
                </a:ext>
              </a:extLst>
            </p:cNvPr>
            <p:cNvSpPr/>
            <p:nvPr/>
          </p:nvSpPr>
          <p:spPr>
            <a:xfrm>
              <a:off x="1577130" y="5603382"/>
              <a:ext cx="4140200" cy="65199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aixaDeTexto 13">
              <a:extLst>
                <a:ext uri="{FF2B5EF4-FFF2-40B4-BE49-F238E27FC236}">
                  <a16:creationId xmlns:a16="http://schemas.microsoft.com/office/drawing/2014/main" id="{4E368C10-2EB3-4C09-9BEE-727D861E136A}"/>
                </a:ext>
              </a:extLst>
            </p:cNvPr>
            <p:cNvSpPr txBox="1"/>
            <p:nvPr/>
          </p:nvSpPr>
          <p:spPr>
            <a:xfrm>
              <a:off x="1577130" y="5636991"/>
              <a:ext cx="41401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The </a:t>
              </a:r>
              <a:r>
                <a:rPr lang="pt-BR" sz="1600" dirty="0" err="1"/>
                <a:t>Controller</a:t>
              </a:r>
              <a:r>
                <a:rPr lang="pt-BR" sz="1600" dirty="0"/>
                <a:t> updates </a:t>
              </a:r>
              <a:r>
                <a:rPr lang="pt-BR" sz="1600" dirty="0" err="1"/>
                <a:t>the</a:t>
              </a:r>
              <a:r>
                <a:rPr lang="pt-BR" sz="1600" dirty="0"/>
                <a:t> REST interface</a:t>
              </a:r>
            </a:p>
            <a:p>
              <a:pPr algn="ctr"/>
              <a:r>
                <a:rPr lang="pt-BR" sz="1600" dirty="0"/>
                <a:t> </a:t>
              </a:r>
              <a:r>
                <a:rPr lang="pt-BR" sz="1600" dirty="0" err="1"/>
                <a:t>with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container </a:t>
              </a:r>
              <a:r>
                <a:rPr lang="pt-BR" sz="1600" dirty="0" err="1"/>
                <a:t>list</a:t>
              </a:r>
              <a:r>
                <a:rPr lang="pt-BR" sz="1600" dirty="0"/>
                <a:t> </a:t>
              </a:r>
              <a:r>
                <a:rPr lang="pt-BR" sz="1600" dirty="0" err="1"/>
                <a:t>and</a:t>
              </a:r>
              <a:r>
                <a:rPr lang="pt-BR" sz="1600" dirty="0"/>
                <a:t> </a:t>
              </a:r>
              <a:r>
                <a:rPr lang="pt-BR" sz="1600" dirty="0" err="1"/>
                <a:t>info</a:t>
              </a:r>
              <a:endParaRPr lang="pt-BR" sz="1600" dirty="0"/>
            </a:p>
          </p:txBody>
        </p:sp>
        <p:cxnSp>
          <p:nvCxnSpPr>
            <p:cNvPr id="32" name="Conector de Seta Reta 30">
              <a:extLst>
                <a:ext uri="{FF2B5EF4-FFF2-40B4-BE49-F238E27FC236}">
                  <a16:creationId xmlns:a16="http://schemas.microsoft.com/office/drawing/2014/main" id="{C20B9CB0-C806-473D-B975-EAB29590A7B8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5717329" y="5929379"/>
              <a:ext cx="3909271" cy="49682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923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Scienziato che guarda uno schermo futuristico con dati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3" r="-2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166" y="2565664"/>
            <a:ext cx="3177909" cy="964671"/>
          </a:xfrm>
        </p:spPr>
        <p:txBody>
          <a:bodyPr>
            <a:noAutofit/>
          </a:bodyPr>
          <a:lstStyle/>
          <a:p>
            <a:r>
              <a:rPr lang="pt-BR" sz="6600" b="1">
                <a:latin typeface="Aharoni" panose="02010803020104030203" pitchFamily="2" charset="-79"/>
                <a:cs typeface="Aharoni" panose="02010803020104030203" pitchFamily="2" charset="-79"/>
              </a:rPr>
              <a:t>Testing</a:t>
            </a:r>
            <a:endParaRPr lang="pt-BR" sz="66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08950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712" y="223966"/>
            <a:ext cx="2626853" cy="714033"/>
          </a:xfrm>
        </p:spPr>
        <p:txBody>
          <a:bodyPr/>
          <a:lstStyle/>
          <a:p>
            <a:r>
              <a:rPr lang="pt-BR"/>
              <a:t>Antagonist</a:t>
            </a:r>
          </a:p>
        </p:txBody>
      </p:sp>
      <p:sp>
        <p:nvSpPr>
          <p:cNvPr id="34" name="Espaço Reservado para Conteúdo 2">
            <a:extLst>
              <a:ext uri="{FF2B5EF4-FFF2-40B4-BE49-F238E27FC236}">
                <a16:creationId xmlns:a16="http://schemas.microsoft.com/office/drawing/2014/main" id="{413431F5-86A9-4FE9-81DA-420CCD9C6630}"/>
              </a:ext>
            </a:extLst>
          </p:cNvPr>
          <p:cNvSpPr txBox="1">
            <a:spLocks/>
          </p:cNvSpPr>
          <p:nvPr/>
        </p:nvSpPr>
        <p:spPr>
          <a:xfrm>
            <a:off x="930926" y="1044324"/>
            <a:ext cx="4940708" cy="55897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antagonist module is designed to attack the containers using two possible methodologies:</a:t>
            </a:r>
          </a:p>
          <a:p>
            <a:pPr lvl="1"/>
            <a:r>
              <a:rPr lang="en-GB" sz="1800" dirty="0"/>
              <a:t>Shutdown a container</a:t>
            </a:r>
          </a:p>
          <a:p>
            <a:pPr lvl="1"/>
            <a:r>
              <a:rPr lang="en-GB" sz="1800" dirty="0"/>
              <a:t>Introduce a packet loss on the container</a:t>
            </a:r>
          </a:p>
          <a:p>
            <a:r>
              <a:rPr lang="en-GB" dirty="0"/>
              <a:t>Five different configuration parameters available:</a:t>
            </a:r>
          </a:p>
          <a:p>
            <a:pPr lvl="1"/>
            <a:r>
              <a:rPr lang="en-GB" sz="1800" b="1" dirty="0"/>
              <a:t>Heavy: </a:t>
            </a:r>
            <a:r>
              <a:rPr lang="en-GB" sz="1800" dirty="0"/>
              <a:t>defines the probability of performing an attack</a:t>
            </a:r>
          </a:p>
          <a:p>
            <a:pPr lvl="1"/>
            <a:r>
              <a:rPr lang="en-GB" sz="1800" b="1" dirty="0"/>
              <a:t>Balance: </a:t>
            </a:r>
            <a:r>
              <a:rPr lang="en-GB" sz="1800" dirty="0"/>
              <a:t>defines the balance between the shutdown and the packet loss attack</a:t>
            </a:r>
          </a:p>
          <a:p>
            <a:pPr lvl="1"/>
            <a:r>
              <a:rPr lang="en-GB" sz="1800" b="1" dirty="0"/>
              <a:t>Duration: </a:t>
            </a:r>
            <a:r>
              <a:rPr lang="en-GB" sz="1800" dirty="0"/>
              <a:t>defines the mean duration of the packet loss attack</a:t>
            </a:r>
          </a:p>
          <a:p>
            <a:pPr lvl="1"/>
            <a:r>
              <a:rPr lang="en-GB" sz="1800" b="1" dirty="0"/>
              <a:t>Frequency: </a:t>
            </a:r>
            <a:r>
              <a:rPr lang="en-GB" sz="1800" dirty="0"/>
              <a:t>defines the mean waiting time between two attack trials</a:t>
            </a:r>
            <a:endParaRPr lang="en-GB" sz="1800" b="1" dirty="0"/>
          </a:p>
        </p:txBody>
      </p:sp>
      <p:pic>
        <p:nvPicPr>
          <p:cNvPr id="6" name="Immagin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C1316455-1380-41BA-AACA-1E5A8E0888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77567" y="156656"/>
            <a:ext cx="5745626" cy="654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978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33" y="232040"/>
            <a:ext cx="8596668" cy="1320800"/>
          </a:xfrm>
        </p:spPr>
        <p:txBody>
          <a:bodyPr>
            <a:normAutofit/>
          </a:bodyPr>
          <a:lstStyle/>
          <a:p>
            <a:r>
              <a:rPr lang="pt-BR"/>
              <a:t>Testing phase</a:t>
            </a:r>
            <a:endParaRPr lang="pt-BR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539ACCFA-E635-4E6A-BE95-90ACB7F428A5}"/>
              </a:ext>
            </a:extLst>
          </p:cNvPr>
          <p:cNvSpPr txBox="1">
            <a:spLocks/>
          </p:cNvSpPr>
          <p:nvPr/>
        </p:nvSpPr>
        <p:spPr>
          <a:xfrm>
            <a:off x="498069" y="1094072"/>
            <a:ext cx="9927572" cy="24541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With the </a:t>
            </a:r>
            <a:r>
              <a:rPr lang="en-GB" dirty="0"/>
              <a:t>mechanism</a:t>
            </a:r>
            <a:r>
              <a:rPr lang="it-IT" dirty="0"/>
              <a:t> </a:t>
            </a:r>
            <a:r>
              <a:rPr lang="it-IT" dirty="0" err="1"/>
              <a:t>introduced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can generate a more or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reactive</a:t>
            </a:r>
            <a:r>
              <a:rPr lang="it-IT" dirty="0"/>
              <a:t> service </a:t>
            </a:r>
            <a:r>
              <a:rPr lang="it-IT" dirty="0" err="1"/>
              <a:t>basing</a:t>
            </a:r>
            <a:r>
              <a:rPr lang="it-IT" dirty="0"/>
              <a:t> on the </a:t>
            </a:r>
            <a:r>
              <a:rPr lang="it-IT" b="1" dirty="0"/>
              <a:t>update </a:t>
            </a:r>
            <a:r>
              <a:rPr lang="it-IT" b="1" dirty="0" err="1"/>
              <a:t>monitor's</a:t>
            </a:r>
            <a:r>
              <a:rPr lang="it-IT" b="1" dirty="0"/>
              <a:t> </a:t>
            </a:r>
            <a:r>
              <a:rPr lang="it-IT" b="1" dirty="0" err="1"/>
              <a:t>period</a:t>
            </a:r>
            <a:r>
              <a:rPr lang="it-IT" b="1" dirty="0"/>
              <a:t> </a:t>
            </a:r>
          </a:p>
          <a:p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expect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b="1" dirty="0"/>
              <a:t>the more </a:t>
            </a:r>
            <a:r>
              <a:rPr lang="it-IT" b="1" dirty="0" err="1"/>
              <a:t>reactive</a:t>
            </a:r>
            <a:r>
              <a:rPr lang="it-IT" b="1" dirty="0"/>
              <a:t> </a:t>
            </a:r>
            <a:r>
              <a:rPr lang="it-IT" dirty="0"/>
              <a:t>the system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b="1" dirty="0"/>
              <a:t>the more </a:t>
            </a:r>
            <a:r>
              <a:rPr lang="it-IT" b="1" dirty="0" err="1"/>
              <a:t>bandwidth</a:t>
            </a:r>
            <a:r>
              <a:rPr lang="it-IT" b="1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consumed</a:t>
            </a:r>
            <a:r>
              <a:rPr lang="it-IT" dirty="0"/>
              <a:t> by the service</a:t>
            </a:r>
          </a:p>
          <a:p>
            <a:r>
              <a:rPr lang="it-IT" dirty="0"/>
              <a:t>With the testing </a:t>
            </a:r>
            <a:r>
              <a:rPr lang="it-IT" dirty="0" err="1"/>
              <a:t>phase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wanna</a:t>
            </a:r>
            <a:r>
              <a:rPr lang="it-IT" dirty="0"/>
              <a:t> </a:t>
            </a:r>
            <a:r>
              <a:rPr lang="it-IT" dirty="0" err="1"/>
              <a:t>find</a:t>
            </a:r>
            <a:r>
              <a:rPr lang="it-IT" dirty="0"/>
              <a:t> the </a:t>
            </a:r>
            <a:r>
              <a:rPr lang="it-IT" b="1" dirty="0"/>
              <a:t>best </a:t>
            </a:r>
            <a:r>
              <a:rPr lang="it-IT" b="1" dirty="0" err="1"/>
              <a:t>period</a:t>
            </a:r>
            <a:r>
              <a:rPr lang="it-IT" b="1" dirty="0"/>
              <a:t> </a:t>
            </a:r>
            <a:r>
              <a:rPr lang="it-IT" dirty="0"/>
              <a:t>in order to </a:t>
            </a:r>
            <a:r>
              <a:rPr lang="it-IT" dirty="0" err="1"/>
              <a:t>keep</a:t>
            </a:r>
            <a:r>
              <a:rPr lang="it-IT" dirty="0"/>
              <a:t> the </a:t>
            </a:r>
            <a:r>
              <a:rPr lang="it-IT" b="1" dirty="0"/>
              <a:t>service </a:t>
            </a:r>
            <a:r>
              <a:rPr lang="it-IT" b="1" dirty="0" err="1"/>
              <a:t>available</a:t>
            </a:r>
            <a:r>
              <a:rPr lang="it-IT" b="1" dirty="0"/>
              <a:t> </a:t>
            </a:r>
            <a:r>
              <a:rPr lang="it-IT" dirty="0"/>
              <a:t>keeping 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time the </a:t>
            </a:r>
            <a:r>
              <a:rPr lang="it-IT" b="1" dirty="0" err="1"/>
              <a:t>bandwidth</a:t>
            </a:r>
            <a:r>
              <a:rPr lang="it-IT" b="1" dirty="0"/>
              <a:t> </a:t>
            </a:r>
            <a:r>
              <a:rPr lang="it-IT" b="1" dirty="0" err="1"/>
              <a:t>usage</a:t>
            </a:r>
            <a:r>
              <a:rPr lang="it-IT" b="1" dirty="0"/>
              <a:t> </a:t>
            </a:r>
            <a:r>
              <a:rPr lang="it-IT" b="1" dirty="0" err="1"/>
              <a:t>contained</a:t>
            </a:r>
            <a:endParaRPr lang="en-GB" b="1" dirty="0" err="1"/>
          </a:p>
        </p:txBody>
      </p:sp>
      <p:graphicFrame>
        <p:nvGraphicFramePr>
          <p:cNvPr id="8" name="Tabella 8">
            <a:extLst>
              <a:ext uri="{FF2B5EF4-FFF2-40B4-BE49-F238E27FC236}">
                <a16:creationId xmlns:a16="http://schemas.microsoft.com/office/drawing/2014/main" id="{270F0D34-9C94-484A-95B1-62738C1D8D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8950159"/>
              </p:ext>
            </p:extLst>
          </p:nvPr>
        </p:nvGraphicFramePr>
        <p:xfrm>
          <a:off x="1557170" y="3522187"/>
          <a:ext cx="8065295" cy="184912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613059">
                  <a:extLst>
                    <a:ext uri="{9D8B030D-6E8A-4147-A177-3AD203B41FA5}">
                      <a16:colId xmlns:a16="http://schemas.microsoft.com/office/drawing/2014/main" val="1786811397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4218429381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2668384203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2182437692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3294936297"/>
                    </a:ext>
                  </a:extLst>
                </a:gridCol>
              </a:tblGrid>
              <a:tr h="260236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Heavy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Loss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Duration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Balance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Frequency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7500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416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271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90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605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90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644805"/>
                  </a:ext>
                </a:extLst>
              </a:tr>
            </a:tbl>
          </a:graphicData>
        </a:graphic>
      </p:graphicFrame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2C185FBF-042D-440D-9952-998B2615FF3E}"/>
              </a:ext>
            </a:extLst>
          </p:cNvPr>
          <p:cNvSpPr txBox="1">
            <a:spLocks/>
          </p:cNvSpPr>
          <p:nvPr/>
        </p:nvSpPr>
        <p:spPr>
          <a:xfrm>
            <a:off x="498069" y="5669828"/>
            <a:ext cx="9927572" cy="8555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b="1" dirty="0" err="1"/>
              <a:t>Tested</a:t>
            </a:r>
            <a:r>
              <a:rPr lang="it-IT" b="1" dirty="0"/>
              <a:t> </a:t>
            </a:r>
            <a:r>
              <a:rPr lang="it-IT" b="1" dirty="0" err="1"/>
              <a:t>aggregation</a:t>
            </a:r>
            <a:r>
              <a:rPr lang="it-IT" b="1" dirty="0"/>
              <a:t> times</a:t>
            </a:r>
            <a:r>
              <a:rPr lang="it-IT" dirty="0"/>
              <a:t>: 0.1s, 1s, 2.5s</a:t>
            </a:r>
          </a:p>
          <a:p>
            <a:r>
              <a:rPr lang="it-IT" dirty="0" err="1"/>
              <a:t>Greaters</a:t>
            </a:r>
            <a:r>
              <a:rPr lang="it-IT" dirty="0"/>
              <a:t> </a:t>
            </a:r>
            <a:r>
              <a:rPr lang="it-IT" dirty="0" err="1"/>
              <a:t>aggregation</a:t>
            </a:r>
            <a:r>
              <a:rPr lang="it-IT" dirty="0"/>
              <a:t> times makes the test </a:t>
            </a:r>
            <a:r>
              <a:rPr lang="it-IT" dirty="0" err="1"/>
              <a:t>predictable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C34147A-2DB1-49D7-854E-76BF7F9B9372}"/>
              </a:ext>
            </a:extLst>
          </p:cNvPr>
          <p:cNvSpPr txBox="1"/>
          <p:nvPr/>
        </p:nvSpPr>
        <p:spPr>
          <a:xfrm>
            <a:off x="-195656" y="3846790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Low heavy </a:t>
            </a:r>
          </a:p>
          <a:p>
            <a:pPr algn="r"/>
            <a:r>
              <a:rPr lang="it-IT" sz="1100"/>
              <a:t>Low frequency attack</a:t>
            </a:r>
            <a:endParaRPr lang="en-GB" sz="110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25F97A5-6BAD-4596-A240-BFFFEE3068FF}"/>
              </a:ext>
            </a:extLst>
          </p:cNvPr>
          <p:cNvSpPr txBox="1"/>
          <p:nvPr/>
        </p:nvSpPr>
        <p:spPr>
          <a:xfrm>
            <a:off x="-177314" y="4196252"/>
            <a:ext cx="17721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Low heavy</a:t>
            </a:r>
          </a:p>
          <a:p>
            <a:pPr algn="r"/>
            <a:r>
              <a:rPr lang="it-IT" sz="1100"/>
              <a:t>High frequency attack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2DE7D006-7D8B-4537-B8D7-9CA87F6A11DE}"/>
              </a:ext>
            </a:extLst>
          </p:cNvPr>
          <p:cNvSpPr txBox="1"/>
          <p:nvPr/>
        </p:nvSpPr>
        <p:spPr>
          <a:xfrm>
            <a:off x="-213998" y="4560180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High heavy </a:t>
            </a:r>
          </a:p>
          <a:p>
            <a:pPr algn="r"/>
            <a:r>
              <a:rPr lang="it-IT" sz="1100"/>
              <a:t>Low frequency attack</a:t>
            </a:r>
            <a:endParaRPr lang="en-GB" sz="110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9482993-62EF-4C3D-A2DD-4C887CC3EC23}"/>
              </a:ext>
            </a:extLst>
          </p:cNvPr>
          <p:cNvSpPr txBox="1"/>
          <p:nvPr/>
        </p:nvSpPr>
        <p:spPr>
          <a:xfrm>
            <a:off x="-213998" y="4938547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High heavy </a:t>
            </a:r>
          </a:p>
          <a:p>
            <a:pPr algn="r"/>
            <a:r>
              <a:rPr lang="it-IT" sz="1100"/>
              <a:t>High frequency attack</a:t>
            </a:r>
            <a:endParaRPr lang="en-GB" sz="1100"/>
          </a:p>
        </p:txBody>
      </p:sp>
    </p:spTree>
    <p:extLst>
      <p:ext uri="{BB962C8B-B14F-4D97-AF65-F5344CB8AC3E}">
        <p14:creationId xmlns:p14="http://schemas.microsoft.com/office/powerpoint/2010/main" val="300870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" grpId="0"/>
      <p:bldP spid="13" grpId="0"/>
      <p:bldP spid="16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582" y="359758"/>
            <a:ext cx="2626853" cy="714033"/>
          </a:xfrm>
        </p:spPr>
        <p:txBody>
          <a:bodyPr/>
          <a:lstStyle/>
          <a:p>
            <a:r>
              <a:rPr lang="pt-BR"/>
              <a:t>Results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747A2B8-7660-481A-805E-F12DA12D9D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26312" y="502416"/>
            <a:ext cx="4796881" cy="3087155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F0F8C47-1AEE-4559-905A-56494FA6C4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9541" y="3429000"/>
            <a:ext cx="5147306" cy="3309804"/>
          </a:xfrm>
          <a:prstGeom prst="rect">
            <a:avLst/>
          </a:prstGeom>
        </p:spPr>
      </p:pic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219633FE-9A71-449F-9066-52CB3E008C2E}"/>
              </a:ext>
            </a:extLst>
          </p:cNvPr>
          <p:cNvSpPr txBox="1">
            <a:spLocks/>
          </p:cNvSpPr>
          <p:nvPr/>
        </p:nvSpPr>
        <p:spPr>
          <a:xfrm>
            <a:off x="1333502" y="1210685"/>
            <a:ext cx="5260030" cy="18408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How </a:t>
            </a:r>
            <a:r>
              <a:rPr lang="it-IT" dirty="0" err="1"/>
              <a:t>expected</a:t>
            </a:r>
            <a:r>
              <a:rPr lang="it-IT" dirty="0"/>
              <a:t>, </a:t>
            </a:r>
            <a:r>
              <a:rPr lang="it-IT" dirty="0" err="1"/>
              <a:t>during</a:t>
            </a:r>
            <a:r>
              <a:rPr lang="it-IT" dirty="0"/>
              <a:t> </a:t>
            </a:r>
            <a:r>
              <a:rPr lang="it-IT" dirty="0" err="1"/>
              <a:t>attacks</a:t>
            </a:r>
            <a:r>
              <a:rPr lang="it-IT" dirty="0"/>
              <a:t> the update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a big impact on the </a:t>
            </a:r>
            <a:r>
              <a:rPr lang="it-IT" b="1" dirty="0" err="1"/>
              <a:t>availability</a:t>
            </a:r>
            <a:r>
              <a:rPr lang="it-IT" dirty="0"/>
              <a:t> of the system</a:t>
            </a:r>
          </a:p>
          <a:p>
            <a:r>
              <a:rPr lang="it-IT" dirty="0"/>
              <a:t>With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greater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1s the system </a:t>
            </a:r>
            <a:r>
              <a:rPr lang="it-IT" dirty="0" err="1"/>
              <a:t>became</a:t>
            </a:r>
            <a:r>
              <a:rPr lang="it-IT" b="1" dirty="0"/>
              <a:t> </a:t>
            </a:r>
            <a:r>
              <a:rPr lang="it-IT" b="1" dirty="0" err="1"/>
              <a:t>poorly</a:t>
            </a:r>
            <a:r>
              <a:rPr lang="it-IT" b="1" dirty="0"/>
              <a:t> </a:t>
            </a:r>
            <a:r>
              <a:rPr lang="it-IT" b="1" dirty="0" err="1"/>
              <a:t>available</a:t>
            </a:r>
            <a:r>
              <a:rPr lang="it-IT" b="1" dirty="0"/>
              <a:t> </a:t>
            </a:r>
          </a:p>
          <a:p>
            <a:pPr marL="0" indent="0">
              <a:buNone/>
            </a:pPr>
            <a:endParaRPr lang="it-IT"/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E2829786-2075-4C03-8632-457D5522060A}"/>
              </a:ext>
            </a:extLst>
          </p:cNvPr>
          <p:cNvSpPr txBox="1">
            <a:spLocks/>
          </p:cNvSpPr>
          <p:nvPr/>
        </p:nvSpPr>
        <p:spPr>
          <a:xfrm>
            <a:off x="6483237" y="4356297"/>
            <a:ext cx="5260030" cy="18408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The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a </a:t>
            </a:r>
            <a:r>
              <a:rPr lang="it-IT" b="1" dirty="0"/>
              <a:t>low impact on the </a:t>
            </a:r>
            <a:r>
              <a:rPr lang="it-IT" b="1" dirty="0" err="1"/>
              <a:t>consumed</a:t>
            </a:r>
            <a:r>
              <a:rPr lang="it-IT" b="1" dirty="0"/>
              <a:t> </a:t>
            </a:r>
            <a:r>
              <a:rPr lang="it-IT" b="1" dirty="0" err="1"/>
              <a:t>bandwidth</a:t>
            </a:r>
            <a:endParaRPr lang="it-IT" b="1"/>
          </a:p>
          <a:p>
            <a:r>
              <a:rPr lang="it-IT" dirty="0" err="1"/>
              <a:t>Halve</a:t>
            </a:r>
            <a:r>
              <a:rPr lang="it-IT" dirty="0"/>
              <a:t> the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produces</a:t>
            </a:r>
            <a:r>
              <a:rPr lang="it-IT" dirty="0"/>
              <a:t> an </a:t>
            </a:r>
            <a:r>
              <a:rPr lang="it-IT" dirty="0" err="1"/>
              <a:t>increment</a:t>
            </a:r>
            <a:r>
              <a:rPr lang="it-IT" dirty="0"/>
              <a:t> of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then</a:t>
            </a:r>
            <a:r>
              <a:rPr lang="it-IT" dirty="0"/>
              <a:t> the </a:t>
            </a:r>
            <a:r>
              <a:rPr lang="it-IT" b="1" dirty="0"/>
              <a:t>5%</a:t>
            </a:r>
            <a:r>
              <a:rPr lang="it-IT" dirty="0"/>
              <a:t> of the </a:t>
            </a:r>
            <a:r>
              <a:rPr lang="it-IT" dirty="0" err="1"/>
              <a:t>bandwidth</a:t>
            </a:r>
            <a:r>
              <a:rPr lang="it-IT" dirty="0"/>
              <a:t> </a:t>
            </a:r>
            <a:r>
              <a:rPr lang="it-IT" dirty="0" err="1"/>
              <a:t>usage</a:t>
            </a:r>
            <a:endParaRPr lang="it-IT"/>
          </a:p>
          <a:p>
            <a:pPr marL="0" indent="0"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712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582" y="359758"/>
            <a:ext cx="4246657" cy="714033"/>
          </a:xfrm>
        </p:spPr>
        <p:txBody>
          <a:bodyPr>
            <a:normAutofit/>
          </a:bodyPr>
          <a:lstStyle/>
          <a:p>
            <a:r>
              <a:rPr lang="pt-BR"/>
              <a:t>Peak Generation</a:t>
            </a:r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219633FE-9A71-449F-9066-52CB3E008C2E}"/>
              </a:ext>
            </a:extLst>
          </p:cNvPr>
          <p:cNvSpPr txBox="1">
            <a:spLocks/>
          </p:cNvSpPr>
          <p:nvPr/>
        </p:nvSpPr>
        <p:spPr>
          <a:xfrm>
            <a:off x="847017" y="1168400"/>
            <a:ext cx="11284092" cy="27489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A </a:t>
            </a:r>
            <a:r>
              <a:rPr lang="it-IT" dirty="0" err="1"/>
              <a:t>particular</a:t>
            </a:r>
            <a:r>
              <a:rPr lang="it-IT" dirty="0"/>
              <a:t> trend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b="1" dirty="0" err="1"/>
              <a:t>bandwidth's</a:t>
            </a:r>
            <a:r>
              <a:rPr lang="it-IT" b="1" dirty="0"/>
              <a:t> </a:t>
            </a:r>
            <a:r>
              <a:rPr lang="it-IT" b="1" dirty="0" err="1"/>
              <a:t>behaviour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to </a:t>
            </a:r>
            <a:r>
              <a:rPr lang="it-IT" dirty="0" err="1"/>
              <a:t>consider</a:t>
            </a:r>
            <a:r>
              <a:rPr lang="it-IT" dirty="0"/>
              <a:t>:</a:t>
            </a:r>
          </a:p>
          <a:p>
            <a:pPr lvl="1"/>
            <a:r>
              <a:rPr lang="it-IT" sz="1800" dirty="0"/>
              <a:t>The </a:t>
            </a:r>
            <a:r>
              <a:rPr lang="it-IT" sz="1800" dirty="0" err="1"/>
              <a:t>bandwidth</a:t>
            </a:r>
            <a:r>
              <a:rPr lang="it-IT" sz="1800" dirty="0"/>
              <a:t>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measured</a:t>
            </a:r>
            <a:r>
              <a:rPr lang="it-IT" sz="1800" dirty="0"/>
              <a:t> with an </a:t>
            </a:r>
            <a:r>
              <a:rPr lang="it-IT" sz="1800" dirty="0" err="1"/>
              <a:t>aggregation</a:t>
            </a:r>
            <a:r>
              <a:rPr lang="it-IT" sz="1800" dirty="0"/>
              <a:t> of the </a:t>
            </a:r>
            <a:r>
              <a:rPr lang="it-IT" sz="1800" dirty="0" err="1"/>
              <a:t>mean</a:t>
            </a:r>
            <a:r>
              <a:rPr lang="it-IT" sz="1800" dirty="0"/>
              <a:t> byte per seconds </a:t>
            </a:r>
            <a:r>
              <a:rPr lang="it-IT" sz="1800" dirty="0" err="1"/>
              <a:t>during</a:t>
            </a:r>
            <a:r>
              <a:rPr lang="it-IT" sz="1800" dirty="0"/>
              <a:t> the time. </a:t>
            </a:r>
            <a:r>
              <a:rPr lang="it-IT" sz="1800" dirty="0" err="1"/>
              <a:t>This</a:t>
            </a:r>
            <a:r>
              <a:rPr lang="it-IT" sz="1800" b="1" dirty="0"/>
              <a:t> </a:t>
            </a:r>
            <a:r>
              <a:rPr lang="it-IT" sz="1800" b="1" dirty="0" err="1"/>
              <a:t>aggregation</a:t>
            </a:r>
            <a:r>
              <a:rPr lang="it-IT" sz="1800" b="1" dirty="0"/>
              <a:t> </a:t>
            </a:r>
            <a:r>
              <a:rPr lang="it-IT" sz="1800" b="1" dirty="0" err="1"/>
              <a:t>hides</a:t>
            </a:r>
            <a:r>
              <a:rPr lang="it-IT" sz="1800" b="1" dirty="0"/>
              <a:t> </a:t>
            </a:r>
            <a:r>
              <a:rPr lang="it-IT" sz="1800" b="1" dirty="0" err="1"/>
              <a:t>what</a:t>
            </a:r>
            <a:r>
              <a:rPr lang="it-IT" sz="1800" b="1" dirty="0"/>
              <a:t> </a:t>
            </a:r>
            <a:r>
              <a:rPr lang="it-IT" sz="1800" b="1" dirty="0" err="1"/>
              <a:t>happens</a:t>
            </a:r>
            <a:r>
              <a:rPr lang="it-IT" sz="1800" b="1" dirty="0"/>
              <a:t> inside the system</a:t>
            </a:r>
            <a:endParaRPr lang="it-IT" sz="1800" i="1" dirty="0"/>
          </a:p>
          <a:p>
            <a:pPr lvl="1"/>
            <a:r>
              <a:rPr lang="it-IT" sz="1800" dirty="0"/>
              <a:t>For the </a:t>
            </a:r>
            <a:r>
              <a:rPr lang="it-IT" sz="1800" dirty="0" err="1"/>
              <a:t>most</a:t>
            </a:r>
            <a:r>
              <a:rPr lang="it-IT" sz="1800" dirty="0"/>
              <a:t> of the time the </a:t>
            </a:r>
            <a:r>
              <a:rPr lang="it-IT" sz="1800" b="1" dirty="0" err="1"/>
              <a:t>bandwidth</a:t>
            </a:r>
            <a:r>
              <a:rPr lang="it-IT" sz="1800" b="1" dirty="0"/>
              <a:t> </a:t>
            </a:r>
            <a:r>
              <a:rPr lang="it-IT" sz="1800" b="1" dirty="0" err="1"/>
              <a:t>is</a:t>
            </a:r>
            <a:r>
              <a:rPr lang="it-IT" sz="1800" b="1" dirty="0"/>
              <a:t> </a:t>
            </a:r>
            <a:r>
              <a:rPr lang="it-IT" sz="1800" b="1" dirty="0" err="1"/>
              <a:t>equal</a:t>
            </a:r>
            <a:r>
              <a:rPr lang="it-IT" sz="1800" b="1" dirty="0"/>
              <a:t> to zero</a:t>
            </a:r>
            <a:r>
              <a:rPr lang="it-IT" sz="1800" dirty="0"/>
              <a:t>, so the </a:t>
            </a:r>
            <a:r>
              <a:rPr lang="it-IT" sz="1800" dirty="0" err="1"/>
              <a:t>mean</a:t>
            </a:r>
            <a:r>
              <a:rPr lang="it-IT" sz="1800" dirty="0"/>
              <a:t> </a:t>
            </a:r>
            <a:r>
              <a:rPr lang="it-IT" sz="1800" dirty="0" err="1"/>
              <a:t>value</a:t>
            </a:r>
            <a:r>
              <a:rPr lang="it-IT" sz="1800" dirty="0"/>
              <a:t> can be </a:t>
            </a:r>
            <a:r>
              <a:rPr lang="it-IT" sz="1800" dirty="0" err="1"/>
              <a:t>produced</a:t>
            </a:r>
            <a:r>
              <a:rPr lang="it-IT" sz="1800" dirty="0"/>
              <a:t> by </a:t>
            </a:r>
            <a:r>
              <a:rPr lang="it-IT" sz="1800" b="1" dirty="0" err="1"/>
              <a:t>very</a:t>
            </a:r>
            <a:r>
              <a:rPr lang="it-IT" sz="1800" b="1" dirty="0"/>
              <a:t> high </a:t>
            </a:r>
            <a:r>
              <a:rPr lang="it-IT" sz="1800" b="1" dirty="0" err="1"/>
              <a:t>sporadic</a:t>
            </a:r>
            <a:r>
              <a:rPr lang="it-IT" sz="1800" b="1" dirty="0"/>
              <a:t> </a:t>
            </a:r>
            <a:r>
              <a:rPr lang="it-IT" sz="1800" b="1" dirty="0" err="1"/>
              <a:t>peaks</a:t>
            </a:r>
            <a:r>
              <a:rPr lang="it-IT" sz="1800" b="1" dirty="0"/>
              <a:t> </a:t>
            </a:r>
            <a:r>
              <a:rPr lang="it-IT" sz="1800" dirty="0" err="1"/>
              <a:t>which</a:t>
            </a:r>
            <a:r>
              <a:rPr lang="it-IT" sz="1800" dirty="0"/>
              <a:t> </a:t>
            </a:r>
            <a:r>
              <a:rPr lang="it-IT" sz="1800" dirty="0" err="1"/>
              <a:t>even</a:t>
            </a:r>
            <a:r>
              <a:rPr lang="it-IT" sz="1800" dirty="0"/>
              <a:t> </a:t>
            </a:r>
            <a:r>
              <a:rPr lang="it-IT" sz="1800" dirty="0" err="1"/>
              <a:t>if</a:t>
            </a:r>
            <a:r>
              <a:rPr lang="it-IT" sz="1800" dirty="0"/>
              <a:t> </a:t>
            </a:r>
            <a:r>
              <a:rPr lang="it-IT" sz="1800" dirty="0" err="1"/>
              <a:t>they</a:t>
            </a:r>
            <a:r>
              <a:rPr lang="it-IT" sz="1800" dirty="0"/>
              <a:t> are rare </a:t>
            </a:r>
            <a:r>
              <a:rPr lang="it-IT" sz="1800" dirty="0" err="1"/>
              <a:t>could</a:t>
            </a:r>
            <a:r>
              <a:rPr lang="it-IT" sz="1800" dirty="0"/>
              <a:t> be a </a:t>
            </a:r>
            <a:r>
              <a:rPr lang="it-IT" sz="1800" dirty="0" err="1"/>
              <a:t>problem</a:t>
            </a:r>
            <a:r>
              <a:rPr lang="it-IT" sz="1800" dirty="0"/>
              <a:t> on the system overall</a:t>
            </a:r>
            <a:endParaRPr lang="it-IT" sz="1800" i="1" dirty="0">
              <a:ea typeface="+mn-lt"/>
              <a:cs typeface="+mn-lt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EE363D6-5D67-4A49-B511-21D00569C3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81387" y="3349508"/>
            <a:ext cx="9614302" cy="312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258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562637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pt-BR" sz="4000" dirty="0" err="1"/>
              <a:t>Summary</a:t>
            </a:r>
            <a:endParaRPr lang="pt-BR" sz="4000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65D832-808E-4996-AAB3-33A4FF1B5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99191"/>
            <a:ext cx="8596668" cy="380645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Architecture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Communications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Optimizations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Testing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5942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4ACD0-4955-4596-8A96-735E22A8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17" y="377687"/>
            <a:ext cx="8596668" cy="1320800"/>
          </a:xfrm>
        </p:spPr>
        <p:txBody>
          <a:bodyPr/>
          <a:lstStyle/>
          <a:p>
            <a:r>
              <a:rPr lang="pt-BR"/>
              <a:t>Conclusions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0EF0FFC7-FAEA-4515-AF01-C3185B250D83}"/>
              </a:ext>
            </a:extLst>
          </p:cNvPr>
          <p:cNvSpPr txBox="1">
            <a:spLocks/>
          </p:cNvSpPr>
          <p:nvPr/>
        </p:nvSpPr>
        <p:spPr>
          <a:xfrm>
            <a:off x="633905" y="3301579"/>
            <a:ext cx="8484780" cy="29572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The </a:t>
            </a:r>
            <a:r>
              <a:rPr lang="it-IT" dirty="0" err="1"/>
              <a:t>deployed</a:t>
            </a:r>
            <a:r>
              <a:rPr lang="it-IT" dirty="0"/>
              <a:t> system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manage</a:t>
            </a:r>
            <a:r>
              <a:rPr lang="it-IT" dirty="0"/>
              <a:t> in a </a:t>
            </a:r>
            <a:r>
              <a:rPr lang="it-IT" dirty="0" err="1"/>
              <a:t>scalable</a:t>
            </a:r>
            <a:r>
              <a:rPr lang="it-IT" dirty="0"/>
              <a:t> way a set of </a:t>
            </a:r>
            <a:r>
              <a:rPr lang="it-IT" dirty="0" err="1"/>
              <a:t>docker</a:t>
            </a:r>
            <a:r>
              <a:rPr lang="it-IT" dirty="0"/>
              <a:t> </a:t>
            </a:r>
            <a:r>
              <a:rPr lang="it-IT" dirty="0" err="1"/>
              <a:t>hosts</a:t>
            </a:r>
            <a:r>
              <a:rPr lang="it-IT" dirty="0"/>
              <a:t>. </a:t>
            </a:r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are a set of </a:t>
            </a:r>
            <a:r>
              <a:rPr lang="it-IT" dirty="0" err="1"/>
              <a:t>improvements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can be </a:t>
            </a:r>
            <a:r>
              <a:rPr lang="it-IT" dirty="0" err="1"/>
              <a:t>added</a:t>
            </a:r>
            <a:r>
              <a:rPr lang="it-IT" dirty="0"/>
              <a:t> in future releases to the service:</a:t>
            </a:r>
          </a:p>
          <a:p>
            <a:r>
              <a:rPr lang="it-IT" dirty="0"/>
              <a:t>More </a:t>
            </a:r>
            <a:r>
              <a:rPr lang="it-IT" dirty="0" err="1"/>
              <a:t>parallel</a:t>
            </a:r>
            <a:r>
              <a:rPr lang="it-IT" dirty="0"/>
              <a:t> controllers/</a:t>
            </a:r>
            <a:r>
              <a:rPr lang="it-IT" dirty="0" err="1"/>
              <a:t>rest</a:t>
            </a:r>
            <a:r>
              <a:rPr lang="it-IT" dirty="0"/>
              <a:t> </a:t>
            </a:r>
            <a:r>
              <a:rPr lang="it-IT" dirty="0" err="1"/>
              <a:t>interfaces</a:t>
            </a:r>
            <a:r>
              <a:rPr lang="it-IT" dirty="0"/>
              <a:t> can be </a:t>
            </a:r>
            <a:r>
              <a:rPr lang="it-IT" dirty="0" err="1"/>
              <a:t>added</a:t>
            </a:r>
            <a:r>
              <a:rPr lang="it-IT" dirty="0"/>
              <a:t> and </a:t>
            </a:r>
            <a:r>
              <a:rPr lang="it-IT" dirty="0" err="1"/>
              <a:t>integrated</a:t>
            </a:r>
            <a:r>
              <a:rPr lang="it-IT" dirty="0"/>
              <a:t> </a:t>
            </a:r>
            <a:r>
              <a:rPr lang="it-IT" dirty="0" err="1"/>
              <a:t>quickly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the service to gain more </a:t>
            </a:r>
            <a:r>
              <a:rPr lang="it-IT" b="1" dirty="0" err="1"/>
              <a:t>robustness</a:t>
            </a:r>
          </a:p>
          <a:p>
            <a:r>
              <a:rPr lang="it-IT" dirty="0" err="1"/>
              <a:t>Implementing</a:t>
            </a:r>
            <a:r>
              <a:rPr lang="it-IT" dirty="0"/>
              <a:t> an </a:t>
            </a:r>
            <a:r>
              <a:rPr lang="it-IT" dirty="0" err="1"/>
              <a:t>anycast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rest</a:t>
            </a:r>
            <a:r>
              <a:rPr lang="it-IT" dirty="0"/>
              <a:t> </a:t>
            </a:r>
            <a:r>
              <a:rPr lang="it-IT" dirty="0" err="1"/>
              <a:t>interface</a:t>
            </a:r>
            <a:r>
              <a:rPr lang="it-IT" dirty="0"/>
              <a:t> and the controllers can </a:t>
            </a:r>
            <a:r>
              <a:rPr lang="it-IT" dirty="0" err="1"/>
              <a:t>highly</a:t>
            </a:r>
            <a:r>
              <a:rPr lang="it-IT" dirty="0"/>
              <a:t> </a:t>
            </a:r>
            <a:r>
              <a:rPr lang="it-IT" dirty="0" err="1"/>
              <a:t>increase</a:t>
            </a:r>
            <a:r>
              <a:rPr lang="it-IT" dirty="0"/>
              <a:t> the </a:t>
            </a:r>
            <a:r>
              <a:rPr lang="it-IT" b="1" dirty="0" err="1"/>
              <a:t>availability</a:t>
            </a:r>
            <a:r>
              <a:rPr lang="it-IT" dirty="0"/>
              <a:t> of the service</a:t>
            </a:r>
          </a:p>
          <a:p>
            <a:r>
              <a:rPr lang="it-IT" dirty="0" err="1"/>
              <a:t>Implementing</a:t>
            </a:r>
            <a:r>
              <a:rPr lang="it-IT" dirty="0"/>
              <a:t> a more </a:t>
            </a:r>
            <a:r>
              <a:rPr lang="it-IT" dirty="0" err="1"/>
              <a:t>efficient</a:t>
            </a:r>
            <a:r>
              <a:rPr lang="it-IT" dirty="0"/>
              <a:t> </a:t>
            </a:r>
            <a:r>
              <a:rPr lang="it-IT" dirty="0" err="1"/>
              <a:t>multicast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controller and the managers can produce a more </a:t>
            </a:r>
            <a:r>
              <a:rPr lang="it-IT" b="1" dirty="0" err="1"/>
              <a:t>performant</a:t>
            </a:r>
            <a:r>
              <a:rPr lang="it-IT" dirty="0"/>
              <a:t> service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A8B265E-565F-4DE2-BFE0-CB68A7E423A4}"/>
              </a:ext>
            </a:extLst>
          </p:cNvPr>
          <p:cNvSpPr txBox="1">
            <a:spLocks/>
          </p:cNvSpPr>
          <p:nvPr/>
        </p:nvSpPr>
        <p:spPr>
          <a:xfrm>
            <a:off x="669851" y="2791951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2800"/>
              <a:t>Future Improvements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AAA37BA-A709-4DAE-8B3B-64CDBFE1FA94}"/>
              </a:ext>
            </a:extLst>
          </p:cNvPr>
          <p:cNvSpPr txBox="1"/>
          <p:nvPr/>
        </p:nvSpPr>
        <p:spPr>
          <a:xfrm>
            <a:off x="669851" y="1233377"/>
            <a:ext cx="8448834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dirty="0"/>
              <a:t>After the testing of the overall system the </a:t>
            </a: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showed</a:t>
            </a:r>
            <a:r>
              <a:rPr lang="it-IT" dirty="0"/>
              <a:t> </a:t>
            </a:r>
            <a:r>
              <a:rPr lang="it-IT" dirty="0" err="1"/>
              <a:t>us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to </a:t>
            </a:r>
            <a:r>
              <a:rPr lang="it-IT" dirty="0" err="1"/>
              <a:t>optimized</a:t>
            </a:r>
            <a:r>
              <a:rPr lang="it-IT" dirty="0"/>
              <a:t> the system in case of </a:t>
            </a:r>
            <a:r>
              <a:rPr lang="it-IT" dirty="0" err="1"/>
              <a:t>attacks</a:t>
            </a:r>
            <a:r>
              <a:rPr lang="it-IT" b="1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need</a:t>
            </a:r>
            <a:r>
              <a:rPr lang="it-IT" dirty="0"/>
              <a:t> to </a:t>
            </a:r>
            <a:r>
              <a:rPr lang="it-IT" dirty="0" err="1"/>
              <a:t>keep</a:t>
            </a:r>
            <a:r>
              <a:rPr lang="it-IT" dirty="0"/>
              <a:t> the </a:t>
            </a:r>
            <a:r>
              <a:rPr lang="it-IT" b="1" dirty="0" err="1"/>
              <a:t>monitor's</a:t>
            </a:r>
            <a:r>
              <a:rPr lang="it-IT" b="1" dirty="0"/>
              <a:t> </a:t>
            </a:r>
            <a:r>
              <a:rPr lang="it-IT" b="1" dirty="0" err="1"/>
              <a:t>period</a:t>
            </a:r>
            <a:r>
              <a:rPr lang="it-IT" b="1" dirty="0"/>
              <a:t> </a:t>
            </a:r>
            <a:r>
              <a:rPr lang="it-IT" b="1" dirty="0" err="1"/>
              <a:t>less</a:t>
            </a:r>
            <a:r>
              <a:rPr lang="it-IT" b="1" dirty="0"/>
              <a:t> </a:t>
            </a:r>
            <a:r>
              <a:rPr lang="it-IT" b="1" dirty="0" err="1"/>
              <a:t>then</a:t>
            </a:r>
            <a:r>
              <a:rPr lang="it-IT" b="1" dirty="0"/>
              <a:t> 0.5s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the </a:t>
            </a:r>
            <a:r>
              <a:rPr lang="it-IT" dirty="0" err="1"/>
              <a:t>reducing</a:t>
            </a:r>
            <a:r>
              <a:rPr lang="it-IT" dirty="0"/>
              <a:t> of the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produced</a:t>
            </a:r>
            <a:r>
              <a:rPr lang="it-IT" dirty="0"/>
              <a:t> </a:t>
            </a:r>
            <a:r>
              <a:rPr lang="it-IT" b="1" dirty="0"/>
              <a:t>big </a:t>
            </a:r>
            <a:r>
              <a:rPr lang="it-IT" b="1" dirty="0" err="1"/>
              <a:t>increments</a:t>
            </a:r>
            <a:r>
              <a:rPr lang="it-IT" b="1" dirty="0"/>
              <a:t> </a:t>
            </a:r>
            <a:r>
              <a:rPr lang="it-IT" b="1" dirty="0" err="1"/>
              <a:t>into</a:t>
            </a:r>
            <a:r>
              <a:rPr lang="it-IT" b="1" dirty="0"/>
              <a:t> the </a:t>
            </a:r>
            <a:r>
              <a:rPr lang="it-IT" b="1" dirty="0" err="1"/>
              <a:t>availability</a:t>
            </a:r>
            <a:r>
              <a:rPr lang="it-IT" dirty="0"/>
              <a:t> of the system and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time </a:t>
            </a:r>
            <a:r>
              <a:rPr lang="it-IT" b="1" dirty="0" err="1"/>
              <a:t>doesn’t</a:t>
            </a:r>
            <a:r>
              <a:rPr lang="it-IT" b="1" dirty="0"/>
              <a:t> produce an </a:t>
            </a:r>
            <a:r>
              <a:rPr lang="it-IT" b="1" dirty="0" err="1"/>
              <a:t>exasperation</a:t>
            </a:r>
            <a:r>
              <a:rPr lang="it-IT" b="1" dirty="0"/>
              <a:t> of the service </a:t>
            </a:r>
            <a:r>
              <a:rPr lang="it-IT" b="1" dirty="0" err="1"/>
              <a:t>communications</a:t>
            </a:r>
            <a:endParaRPr lang="en-GB" b="1"/>
          </a:p>
        </p:txBody>
      </p:sp>
    </p:spTree>
    <p:extLst>
      <p:ext uri="{BB962C8B-B14F-4D97-AF65-F5344CB8AC3E}">
        <p14:creationId xmlns:p14="http://schemas.microsoft.com/office/powerpoint/2010/main" val="7097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F9D1160-BE40-43E3-9DB8-946308F58E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08857" y="8068"/>
            <a:ext cx="12192000" cy="6841863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199FAD5E-0DA6-4D57-8D65-F3CEB3CB50A8}"/>
              </a:ext>
            </a:extLst>
          </p:cNvPr>
          <p:cNvSpPr/>
          <p:nvPr/>
        </p:nvSpPr>
        <p:spPr>
          <a:xfrm>
            <a:off x="10372725" y="128588"/>
            <a:ext cx="1710418" cy="7000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19FD608C-C05F-4A97-A956-F58A47BB14CB}"/>
              </a:ext>
            </a:extLst>
          </p:cNvPr>
          <p:cNvSpPr/>
          <p:nvPr/>
        </p:nvSpPr>
        <p:spPr>
          <a:xfrm>
            <a:off x="0" y="6326372"/>
            <a:ext cx="3232298" cy="5235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907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1475" r="1147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040" y="3143973"/>
            <a:ext cx="5646789" cy="885648"/>
          </a:xfrm>
        </p:spPr>
        <p:txBody>
          <a:bodyPr>
            <a:noAutofit/>
          </a:bodyPr>
          <a:lstStyle/>
          <a:p>
            <a:r>
              <a:rPr lang="pt-BR" sz="5400" b="1">
                <a:latin typeface="Aharoni" panose="02010803020104030203" pitchFamily="2" charset="-79"/>
                <a:cs typeface="Aharoni" panose="02010803020104030203" pitchFamily="2" charset="-79"/>
              </a:rPr>
              <a:t>Architecture</a:t>
            </a:r>
            <a:endParaRPr lang="pt-BR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6099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23151"/>
            <a:ext cx="8596668" cy="793487"/>
          </a:xfrm>
        </p:spPr>
        <p:txBody>
          <a:bodyPr>
            <a:normAutofit/>
          </a:bodyPr>
          <a:lstStyle/>
          <a:p>
            <a:r>
              <a:rPr lang="pt-BR" dirty="0"/>
              <a:t>System design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Espaço Reservado para Conteúdo 4" descr="Gráfico de bolhas&#10;&#10;Descrição gerada automaticamente">
            <a:extLst>
              <a:ext uri="{FF2B5EF4-FFF2-40B4-BE49-F238E27FC236}">
                <a16:creationId xmlns:a16="http://schemas.microsoft.com/office/drawing/2014/main" id="{8390AEAC-BB59-461B-BFDB-B8725873FD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9841" y="1389056"/>
            <a:ext cx="6291153" cy="5013517"/>
          </a:xfr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6">
            <a:extLst>
              <a:ext uri="{FF2B5EF4-FFF2-40B4-BE49-F238E27FC236}">
                <a16:creationId xmlns:a16="http://schemas.microsoft.com/office/drawing/2014/main" id="{1F420829-6133-4C57-8C54-337E3CF375F2}"/>
              </a:ext>
            </a:extLst>
          </p:cNvPr>
          <p:cNvSpPr txBox="1">
            <a:spLocks/>
          </p:cNvSpPr>
          <p:nvPr/>
        </p:nvSpPr>
        <p:spPr>
          <a:xfrm>
            <a:off x="784950" y="1444582"/>
            <a:ext cx="4279284" cy="5013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Objective: Monitor the containers deployed in the VMs platform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/>
              <a:t>Controller: an overseer will manage the transmission of monitoring logs and commands in the system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Manager: a local submodule will check the containers status and act when a fault is detected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Communication: the submodules exchange information a developed message queue system based in RabbitMQ</a:t>
            </a:r>
          </a:p>
        </p:txBody>
      </p:sp>
      <p:sp>
        <p:nvSpPr>
          <p:cNvPr id="9" name="Espaço Reservado para Conteúdo 6">
            <a:extLst>
              <a:ext uri="{FF2B5EF4-FFF2-40B4-BE49-F238E27FC236}">
                <a16:creationId xmlns:a16="http://schemas.microsoft.com/office/drawing/2014/main" id="{F933F4E1-DBC2-419F-920B-A5A916B9A305}"/>
              </a:ext>
            </a:extLst>
          </p:cNvPr>
          <p:cNvSpPr txBox="1">
            <a:spLocks/>
          </p:cNvSpPr>
          <p:nvPr/>
        </p:nvSpPr>
        <p:spPr>
          <a:xfrm>
            <a:off x="6161055" y="890770"/>
            <a:ext cx="4828724" cy="553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600" b="1" i="1"/>
              <a:t>Health Monitoring System (HMS) architecture</a:t>
            </a:r>
          </a:p>
        </p:txBody>
      </p:sp>
    </p:spTree>
    <p:extLst>
      <p:ext uri="{BB962C8B-B14F-4D97-AF65-F5344CB8AC3E}">
        <p14:creationId xmlns:p14="http://schemas.microsoft.com/office/powerpoint/2010/main" val="3248974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0"/>
            <a:ext cx="8596668" cy="910856"/>
          </a:xfrm>
        </p:spPr>
        <p:txBody>
          <a:bodyPr>
            <a:normAutofit/>
          </a:bodyPr>
          <a:lstStyle/>
          <a:p>
            <a:r>
              <a:rPr lang="pt-BR" dirty="0"/>
              <a:t>Communication </a:t>
            </a:r>
            <a:r>
              <a:rPr lang="pt-BR" dirty="0" err="1"/>
              <a:t>hierarchy</a:t>
            </a:r>
            <a:endParaRPr lang="pt-BR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65D832-808E-4996-AAB3-33A4FF1B5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328" y="732176"/>
            <a:ext cx="10117763" cy="1039811"/>
          </a:xfrm>
        </p:spPr>
        <p:txBody>
          <a:bodyPr>
            <a:normAutofit/>
          </a:bodyPr>
          <a:lstStyle/>
          <a:p>
            <a:r>
              <a:rPr lang="en-US" dirty="0"/>
              <a:t>From the designed REST interface, the user will be able to verify the status of the containers and issue commands for the Managers configuration (pkt loss threshold and ignored IDs)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5F8EBFF-98D1-496F-8321-AF3AD14EDEC6}"/>
              </a:ext>
            </a:extLst>
          </p:cNvPr>
          <p:cNvSpPr/>
          <p:nvPr/>
        </p:nvSpPr>
        <p:spPr>
          <a:xfrm>
            <a:off x="3853276" y="5435600"/>
            <a:ext cx="3974166" cy="1274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0F506715-9B01-4C0E-BA54-F9D8768BD0CF}"/>
              </a:ext>
            </a:extLst>
          </p:cNvPr>
          <p:cNvSpPr/>
          <p:nvPr/>
        </p:nvSpPr>
        <p:spPr>
          <a:xfrm>
            <a:off x="4761549" y="5558190"/>
            <a:ext cx="978654" cy="843880"/>
          </a:xfrm>
          <a:prstGeom prst="ellipse">
            <a:avLst/>
          </a:prstGeom>
          <a:solidFill>
            <a:srgbClr val="FE80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D3A50C7-98C2-4D35-91EE-7471A3CA4A00}"/>
              </a:ext>
            </a:extLst>
          </p:cNvPr>
          <p:cNvSpPr txBox="1"/>
          <p:nvPr/>
        </p:nvSpPr>
        <p:spPr>
          <a:xfrm>
            <a:off x="3876176" y="6340535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Docker Host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DEF48B9-B044-463C-A095-E573D3A9F22B}"/>
              </a:ext>
            </a:extLst>
          </p:cNvPr>
          <p:cNvSpPr/>
          <p:nvPr/>
        </p:nvSpPr>
        <p:spPr>
          <a:xfrm>
            <a:off x="4471844" y="4041987"/>
            <a:ext cx="2737030" cy="871870"/>
          </a:xfrm>
          <a:prstGeom prst="rect">
            <a:avLst/>
          </a:prstGeom>
          <a:solidFill>
            <a:srgbClr val="ADAAF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BB4B1C3-F0C7-4325-8CB2-27513B476E71}"/>
              </a:ext>
            </a:extLst>
          </p:cNvPr>
          <p:cNvSpPr txBox="1"/>
          <p:nvPr/>
        </p:nvSpPr>
        <p:spPr>
          <a:xfrm>
            <a:off x="4584124" y="5826241"/>
            <a:ext cx="1333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container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19736EE-074F-4C24-AC44-24F0BB972698}"/>
              </a:ext>
            </a:extLst>
          </p:cNvPr>
          <p:cNvSpPr txBox="1"/>
          <p:nvPr/>
        </p:nvSpPr>
        <p:spPr>
          <a:xfrm>
            <a:off x="4994448" y="4246813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HMS Manager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BFD91DA-CB87-4DDE-91B2-78E18FFB5FC1}"/>
              </a:ext>
            </a:extLst>
          </p:cNvPr>
          <p:cNvSpPr/>
          <p:nvPr/>
        </p:nvSpPr>
        <p:spPr>
          <a:xfrm>
            <a:off x="4471844" y="2484332"/>
            <a:ext cx="2737030" cy="871870"/>
          </a:xfrm>
          <a:prstGeom prst="rect">
            <a:avLst/>
          </a:prstGeom>
          <a:solidFill>
            <a:srgbClr val="B6DF89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0FF1024-CAFD-4CCD-B53B-D7757BDD5927}"/>
              </a:ext>
            </a:extLst>
          </p:cNvPr>
          <p:cNvSpPr txBox="1"/>
          <p:nvPr/>
        </p:nvSpPr>
        <p:spPr>
          <a:xfrm>
            <a:off x="4994448" y="2942206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HMS Controller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AA1B7101-1420-4996-83BA-4BFE74C90A11}"/>
              </a:ext>
            </a:extLst>
          </p:cNvPr>
          <p:cNvSpPr/>
          <p:nvPr/>
        </p:nvSpPr>
        <p:spPr>
          <a:xfrm>
            <a:off x="3293861" y="1566242"/>
            <a:ext cx="5092996" cy="4010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B601C1B-881E-48E0-8A19-9C8C33385310}"/>
              </a:ext>
            </a:extLst>
          </p:cNvPr>
          <p:cNvSpPr txBox="1"/>
          <p:nvPr/>
        </p:nvSpPr>
        <p:spPr>
          <a:xfrm>
            <a:off x="4963173" y="1597976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REST interface</a:t>
            </a:r>
          </a:p>
        </p:txBody>
      </p:sp>
      <p:pic>
        <p:nvPicPr>
          <p:cNvPr id="1026" name="Picture 2" descr="ícone Utilizador Livre de User Interface">
            <a:extLst>
              <a:ext uri="{FF2B5EF4-FFF2-40B4-BE49-F238E27FC236}">
                <a16:creationId xmlns:a16="http://schemas.microsoft.com/office/drawing/2014/main" id="{6D9BEAED-B836-4EDD-9998-7FE0CAC50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356" y="1355829"/>
            <a:ext cx="853626" cy="853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8D2E856C-4812-4DBE-9E97-7B2BE7FF53BE}"/>
              </a:ext>
            </a:extLst>
          </p:cNvPr>
          <p:cNvSpPr txBox="1"/>
          <p:nvPr/>
        </p:nvSpPr>
        <p:spPr>
          <a:xfrm>
            <a:off x="10353375" y="1621389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</a:p>
        </p:txBody>
      </p: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745918E0-8202-4178-8BF7-C7F60B456E84}"/>
              </a:ext>
            </a:extLst>
          </p:cNvPr>
          <p:cNvCxnSpPr>
            <a:cxnSpLocks/>
            <a:stCxn id="1026" idx="1"/>
            <a:endCxn id="17" idx="3"/>
          </p:cNvCxnSpPr>
          <p:nvPr/>
        </p:nvCxnSpPr>
        <p:spPr>
          <a:xfrm flipH="1" flipV="1">
            <a:off x="8386857" y="1766775"/>
            <a:ext cx="1242499" cy="15867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Elipse 25">
            <a:extLst>
              <a:ext uri="{FF2B5EF4-FFF2-40B4-BE49-F238E27FC236}">
                <a16:creationId xmlns:a16="http://schemas.microsoft.com/office/drawing/2014/main" id="{09037FB4-08C8-44EB-AB46-049AC4B18366}"/>
              </a:ext>
            </a:extLst>
          </p:cNvPr>
          <p:cNvSpPr/>
          <p:nvPr/>
        </p:nvSpPr>
        <p:spPr>
          <a:xfrm>
            <a:off x="6095053" y="5558190"/>
            <a:ext cx="978654" cy="843880"/>
          </a:xfrm>
          <a:prstGeom prst="ellipse">
            <a:avLst/>
          </a:prstGeom>
          <a:solidFill>
            <a:srgbClr val="FE80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1C0142AE-3E91-4ACC-BF45-B56036ABA27E}"/>
              </a:ext>
            </a:extLst>
          </p:cNvPr>
          <p:cNvSpPr txBox="1"/>
          <p:nvPr/>
        </p:nvSpPr>
        <p:spPr>
          <a:xfrm>
            <a:off x="5917628" y="5826241"/>
            <a:ext cx="1333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container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0ABB693D-11A7-4948-B020-01247FBFF5D4}"/>
              </a:ext>
            </a:extLst>
          </p:cNvPr>
          <p:cNvSpPr txBox="1"/>
          <p:nvPr/>
        </p:nvSpPr>
        <p:spPr>
          <a:xfrm>
            <a:off x="8099967" y="3531094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Response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401A4321-F527-4F36-AA1B-8581C63AE1B9}"/>
              </a:ext>
            </a:extLst>
          </p:cNvPr>
          <p:cNvSpPr txBox="1"/>
          <p:nvPr/>
        </p:nvSpPr>
        <p:spPr>
          <a:xfrm>
            <a:off x="2487879" y="3531094"/>
            <a:ext cx="1105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Request</a:t>
            </a:r>
          </a:p>
        </p:txBody>
      </p: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45EE7536-BDA8-43C7-9FF5-C144F7404CF8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V="1">
            <a:off x="5840359" y="1967308"/>
            <a:ext cx="0" cy="517024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1" name="Conector: Curvo 1030">
            <a:extLst>
              <a:ext uri="{FF2B5EF4-FFF2-40B4-BE49-F238E27FC236}">
                <a16:creationId xmlns:a16="http://schemas.microsoft.com/office/drawing/2014/main" id="{A828C634-73E8-42E4-A660-9B939DD27657}"/>
              </a:ext>
            </a:extLst>
          </p:cNvPr>
          <p:cNvCxnSpPr>
            <a:cxnSpLocks/>
          </p:cNvCxnSpPr>
          <p:nvPr/>
        </p:nvCxnSpPr>
        <p:spPr>
          <a:xfrm flipV="1">
            <a:off x="7272672" y="3173315"/>
            <a:ext cx="12700" cy="1304607"/>
          </a:xfrm>
          <a:prstGeom prst="curvedConnector3">
            <a:avLst>
              <a:gd name="adj1" fmla="val 5316283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ector: Curvo 63">
            <a:extLst>
              <a:ext uri="{FF2B5EF4-FFF2-40B4-BE49-F238E27FC236}">
                <a16:creationId xmlns:a16="http://schemas.microsoft.com/office/drawing/2014/main" id="{7D6266CA-0EB3-4C7D-8E9E-DDA97E153A8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08046" y="3173314"/>
            <a:ext cx="12700" cy="1304607"/>
          </a:xfrm>
          <a:prstGeom prst="curvedConnector3">
            <a:avLst>
              <a:gd name="adj1" fmla="val 6237205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8CA24498-EB07-4699-8295-9337BBD20D5A}"/>
              </a:ext>
            </a:extLst>
          </p:cNvPr>
          <p:cNvCxnSpPr>
            <a:cxnSpLocks/>
            <a:stCxn id="4" idx="0"/>
            <a:endCxn id="7" idx="2"/>
          </p:cNvCxnSpPr>
          <p:nvPr/>
        </p:nvCxnSpPr>
        <p:spPr>
          <a:xfrm flipV="1">
            <a:off x="5840359" y="4913857"/>
            <a:ext cx="0" cy="521743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ctor: Curvo 63">
            <a:extLst>
              <a:ext uri="{FF2B5EF4-FFF2-40B4-BE49-F238E27FC236}">
                <a16:creationId xmlns:a16="http://schemas.microsoft.com/office/drawing/2014/main" id="{CA958B3D-DCDB-D749-83D3-47FF801DD68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851735" y="3675810"/>
            <a:ext cx="685785" cy="12700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CaixaDeTexto 28">
            <a:extLst>
              <a:ext uri="{FF2B5EF4-FFF2-40B4-BE49-F238E27FC236}">
                <a16:creationId xmlns:a16="http://schemas.microsoft.com/office/drawing/2014/main" id="{BFA0B98F-1A1C-9949-9414-1406B5F87C6B}"/>
              </a:ext>
            </a:extLst>
          </p:cNvPr>
          <p:cNvSpPr txBox="1"/>
          <p:nvPr/>
        </p:nvSpPr>
        <p:spPr>
          <a:xfrm>
            <a:off x="5269620" y="3497495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Update/Alive</a:t>
            </a:r>
          </a:p>
        </p:txBody>
      </p:sp>
    </p:spTree>
    <p:extLst>
      <p:ext uri="{BB962C8B-B14F-4D97-AF65-F5344CB8AC3E}">
        <p14:creationId xmlns:p14="http://schemas.microsoft.com/office/powerpoint/2010/main" val="60830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241" y="0"/>
            <a:ext cx="8596668" cy="1320800"/>
          </a:xfrm>
        </p:spPr>
        <p:txBody>
          <a:bodyPr>
            <a:normAutofit/>
          </a:bodyPr>
          <a:lstStyle/>
          <a:p>
            <a:r>
              <a:rPr lang="pt-BR" dirty="0"/>
              <a:t>The Manager </a:t>
            </a:r>
            <a:r>
              <a:rPr lang="pt-BR" dirty="0" err="1"/>
              <a:t>submodule</a:t>
            </a:r>
            <a:endParaRPr lang="pt-BR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id="{3B63C9B4-7A90-427F-9AFE-008C2CF76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9058" y="2514268"/>
            <a:ext cx="7607674" cy="3875457"/>
          </a:xfr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E</a:t>
            </a:r>
            <a:r>
              <a:rPr lang="en-US" dirty="0"/>
              <a:t>ach Manager deployed in the platform will interact with the local Docker Host daemon, retrieving a list of running containers and their status</a:t>
            </a:r>
          </a:p>
          <a:p>
            <a:r>
              <a:rPr lang="en-US" dirty="0"/>
              <a:t>The Manager will also interact with the docker network bridge, and will periodically send ICMP messages (Ping) to the listed containers, checking for the packet loss</a:t>
            </a:r>
          </a:p>
        </p:txBody>
      </p:sp>
    </p:spTree>
    <p:extLst>
      <p:ext uri="{BB962C8B-B14F-4D97-AF65-F5344CB8AC3E}">
        <p14:creationId xmlns:p14="http://schemas.microsoft.com/office/powerpoint/2010/main" val="1505603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463" y="0"/>
            <a:ext cx="8596668" cy="1320800"/>
          </a:xfrm>
        </p:spPr>
        <p:txBody>
          <a:bodyPr>
            <a:normAutofit/>
          </a:bodyPr>
          <a:lstStyle/>
          <a:p>
            <a:r>
              <a:rPr lang="pt-BR" sz="2800" dirty="0"/>
              <a:t>The Manager </a:t>
            </a:r>
            <a:r>
              <a:rPr lang="pt-BR" sz="2800" dirty="0" err="1"/>
              <a:t>submodule</a:t>
            </a:r>
            <a:endParaRPr lang="pt-BR" sz="2800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93" name="Agrupar 92">
            <a:extLst>
              <a:ext uri="{FF2B5EF4-FFF2-40B4-BE49-F238E27FC236}">
                <a16:creationId xmlns:a16="http://schemas.microsoft.com/office/drawing/2014/main" id="{889D38B2-8E61-4C34-8104-2E14CE6A7388}"/>
              </a:ext>
            </a:extLst>
          </p:cNvPr>
          <p:cNvGrpSpPr/>
          <p:nvPr/>
        </p:nvGrpSpPr>
        <p:grpSpPr>
          <a:xfrm>
            <a:off x="3357329" y="805375"/>
            <a:ext cx="3615070" cy="1327365"/>
            <a:chOff x="3357329" y="805375"/>
            <a:chExt cx="3615070" cy="1327365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1128A697-2EFE-4A8A-BD8A-5B5E51AD04DC}"/>
                </a:ext>
              </a:extLst>
            </p:cNvPr>
            <p:cNvSpPr/>
            <p:nvPr/>
          </p:nvSpPr>
          <p:spPr>
            <a:xfrm>
              <a:off x="3357329" y="805375"/>
              <a:ext cx="3615070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6F12782-27BE-41A6-B5BF-AAF27C88A091}"/>
                </a:ext>
              </a:extLst>
            </p:cNvPr>
            <p:cNvSpPr txBox="1"/>
            <p:nvPr/>
          </p:nvSpPr>
          <p:spPr>
            <a:xfrm>
              <a:off x="4118744" y="828044"/>
              <a:ext cx="18886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/>
                <a:t>Get containers list</a:t>
              </a: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CC0A8740-FE07-4A40-AA0F-1213A9432623}"/>
                </a:ext>
              </a:extLst>
            </p:cNvPr>
            <p:cNvSpPr txBox="1"/>
            <p:nvPr/>
          </p:nvSpPr>
          <p:spPr>
            <a:xfrm>
              <a:off x="3886208" y="1741826"/>
              <a:ext cx="2765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Check if ID is in ignored List</a:t>
              </a:r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17672F13-E896-4538-9AB0-4669C9B9AE40}"/>
                </a:ext>
              </a:extLst>
            </p:cNvPr>
            <p:cNvSpPr/>
            <p:nvPr/>
          </p:nvSpPr>
          <p:spPr>
            <a:xfrm>
              <a:off x="3357329" y="1718070"/>
              <a:ext cx="3615070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05573CE0-BC36-4EA9-8E97-45BC3E657A10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>
              <a:off x="5063074" y="1166598"/>
              <a:ext cx="101790" cy="54223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Agrupar 94">
            <a:extLst>
              <a:ext uri="{FF2B5EF4-FFF2-40B4-BE49-F238E27FC236}">
                <a16:creationId xmlns:a16="http://schemas.microsoft.com/office/drawing/2014/main" id="{4A788AAB-5745-41A9-9D2F-C1E617230E7E}"/>
              </a:ext>
            </a:extLst>
          </p:cNvPr>
          <p:cNvGrpSpPr/>
          <p:nvPr/>
        </p:nvGrpSpPr>
        <p:grpSpPr>
          <a:xfrm>
            <a:off x="4890856" y="2130068"/>
            <a:ext cx="2711303" cy="847610"/>
            <a:chOff x="4890856" y="2130068"/>
            <a:chExt cx="2711303" cy="847610"/>
          </a:xfrm>
        </p:grpSpPr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1D7B5AE-45F9-4CC7-8091-2D371115BDA5}"/>
                </a:ext>
              </a:extLst>
            </p:cNvPr>
            <p:cNvCxnSpPr>
              <a:cxnSpLocks/>
            </p:cNvCxnSpPr>
            <p:nvPr/>
          </p:nvCxnSpPr>
          <p:spPr>
            <a:xfrm>
              <a:off x="5729285" y="2133871"/>
              <a:ext cx="107989" cy="39613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78056977-D02D-498B-8E11-08AB6EC1E8A2}"/>
                </a:ext>
              </a:extLst>
            </p:cNvPr>
            <p:cNvSpPr txBox="1"/>
            <p:nvPr/>
          </p:nvSpPr>
          <p:spPr>
            <a:xfrm>
              <a:off x="5479881" y="2567553"/>
              <a:ext cx="15680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b="1" i="1" dirty="0"/>
                <a:t>C</a:t>
              </a:r>
              <a:r>
                <a:rPr lang="en-US" b="1" i="1" dirty="0"/>
                <a:t>heck status</a:t>
              </a:r>
            </a:p>
          </p:txBody>
        </p: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46F4D4E2-3E4E-4A7E-BEA8-7388AE1703A0}"/>
                </a:ext>
              </a:extLst>
            </p:cNvPr>
            <p:cNvSpPr/>
            <p:nvPr/>
          </p:nvSpPr>
          <p:spPr>
            <a:xfrm>
              <a:off x="4890856" y="2563008"/>
              <a:ext cx="2711303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BAAA6664-0F2F-44D1-8795-7C994B281337}"/>
                </a:ext>
              </a:extLst>
            </p:cNvPr>
            <p:cNvSpPr txBox="1"/>
            <p:nvPr/>
          </p:nvSpPr>
          <p:spPr>
            <a:xfrm>
              <a:off x="5914136" y="2130068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False</a:t>
              </a:r>
              <a:endParaRPr lang="en-US" dirty="0"/>
            </a:p>
          </p:txBody>
        </p:sp>
      </p:grpSp>
      <p:grpSp>
        <p:nvGrpSpPr>
          <p:cNvPr id="94" name="Agrupar 93">
            <a:extLst>
              <a:ext uri="{FF2B5EF4-FFF2-40B4-BE49-F238E27FC236}">
                <a16:creationId xmlns:a16="http://schemas.microsoft.com/office/drawing/2014/main" id="{BD515A12-762D-4028-A569-174EB3CC0E27}"/>
              </a:ext>
            </a:extLst>
          </p:cNvPr>
          <p:cNvGrpSpPr/>
          <p:nvPr/>
        </p:nvGrpSpPr>
        <p:grpSpPr>
          <a:xfrm>
            <a:off x="1133372" y="2017905"/>
            <a:ext cx="2522316" cy="1124911"/>
            <a:chOff x="1133372" y="2017905"/>
            <a:chExt cx="2522316" cy="1124911"/>
          </a:xfrm>
        </p:grpSpPr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11305018-0601-4725-91DC-EB5470C40A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65729" y="2132740"/>
              <a:ext cx="689959" cy="36666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5D4BEEE7-4449-4CDD-8B54-E67263BFA248}"/>
                </a:ext>
              </a:extLst>
            </p:cNvPr>
            <p:cNvSpPr txBox="1"/>
            <p:nvPr/>
          </p:nvSpPr>
          <p:spPr>
            <a:xfrm>
              <a:off x="2607448" y="2017905"/>
              <a:ext cx="636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err="1"/>
                <a:t>True</a:t>
              </a:r>
              <a:endParaRPr lang="en-US" dirty="0"/>
            </a:p>
          </p:txBody>
        </p:sp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DE0C6733-504E-45B4-BD5F-F52C4ADF1766}"/>
                </a:ext>
              </a:extLst>
            </p:cNvPr>
            <p:cNvSpPr txBox="1"/>
            <p:nvPr/>
          </p:nvSpPr>
          <p:spPr>
            <a:xfrm>
              <a:off x="1344750" y="2553166"/>
              <a:ext cx="15504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/>
                <a:t>Go </a:t>
              </a:r>
              <a:r>
                <a:rPr lang="pt-BR" dirty="0" err="1"/>
                <a:t>to</a:t>
              </a:r>
              <a:r>
                <a:rPr lang="pt-BR" dirty="0"/>
                <a:t> </a:t>
              </a:r>
              <a:r>
                <a:rPr lang="pt-BR" dirty="0" err="1"/>
                <a:t>next</a:t>
              </a:r>
              <a:r>
                <a:rPr lang="pt-BR" dirty="0"/>
                <a:t> ID</a:t>
              </a:r>
              <a:endParaRPr lang="en-US" dirty="0"/>
            </a:p>
          </p:txBody>
        </p:sp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8BEA0AAC-A840-4660-AE04-FBE00617C35C}"/>
                </a:ext>
              </a:extLst>
            </p:cNvPr>
            <p:cNvSpPr/>
            <p:nvPr/>
          </p:nvSpPr>
          <p:spPr>
            <a:xfrm>
              <a:off x="1133372" y="2323950"/>
              <a:ext cx="1993436" cy="81886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FE0EE9CE-CF98-4BB2-A867-A79023183F87}"/>
              </a:ext>
            </a:extLst>
          </p:cNvPr>
          <p:cNvGrpSpPr/>
          <p:nvPr/>
        </p:nvGrpSpPr>
        <p:grpSpPr>
          <a:xfrm>
            <a:off x="1920438" y="2965761"/>
            <a:ext cx="6951155" cy="2550702"/>
            <a:chOff x="1920438" y="2965761"/>
            <a:chExt cx="6951155" cy="2550702"/>
          </a:xfrm>
        </p:grpSpPr>
        <p:sp>
          <p:nvSpPr>
            <p:cNvPr id="48" name="Retângulo: Cantos Arredondados 47">
              <a:extLst>
                <a:ext uri="{FF2B5EF4-FFF2-40B4-BE49-F238E27FC236}">
                  <a16:creationId xmlns:a16="http://schemas.microsoft.com/office/drawing/2014/main" id="{FAC2B991-A0AF-4533-84C1-0B4A38934F6A}"/>
                </a:ext>
              </a:extLst>
            </p:cNvPr>
            <p:cNvSpPr/>
            <p:nvPr/>
          </p:nvSpPr>
          <p:spPr>
            <a:xfrm>
              <a:off x="1920438" y="4939470"/>
              <a:ext cx="2097837" cy="57699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D76AA0B2-2BB1-4574-B9B6-23523A3EC492}"/>
                </a:ext>
              </a:extLst>
            </p:cNvPr>
            <p:cNvSpPr txBox="1"/>
            <p:nvPr/>
          </p:nvSpPr>
          <p:spPr>
            <a:xfrm>
              <a:off x="1960366" y="5032296"/>
              <a:ext cx="2117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/>
                <a:t>Restart container</a:t>
              </a:r>
            </a:p>
          </p:txBody>
        </p:sp>
        <p:cxnSp>
          <p:nvCxnSpPr>
            <p:cNvPr id="36" name="Conector de Seta Reta 35">
              <a:extLst>
                <a:ext uri="{FF2B5EF4-FFF2-40B4-BE49-F238E27FC236}">
                  <a16:creationId xmlns:a16="http://schemas.microsoft.com/office/drawing/2014/main" id="{EB44499D-6660-4E10-B0DA-3E3D6AECF228}"/>
                </a:ext>
              </a:extLst>
            </p:cNvPr>
            <p:cNvCxnSpPr>
              <a:cxnSpLocks/>
            </p:cNvCxnSpPr>
            <p:nvPr/>
          </p:nvCxnSpPr>
          <p:spPr>
            <a:xfrm>
              <a:off x="7317327" y="2965761"/>
              <a:ext cx="573077" cy="88048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0BB3A282-6C90-4C01-82AF-78854DE65810}"/>
                </a:ext>
              </a:extLst>
            </p:cNvPr>
            <p:cNvSpPr txBox="1"/>
            <p:nvPr/>
          </p:nvSpPr>
          <p:spPr>
            <a:xfrm>
              <a:off x="7881299" y="3846250"/>
              <a:ext cx="5629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 err="1"/>
                <a:t>Ping</a:t>
              </a:r>
              <a:endParaRPr lang="en-US" sz="1600" dirty="0"/>
            </a:p>
          </p:txBody>
        </p:sp>
        <p:sp>
          <p:nvSpPr>
            <p:cNvPr id="38" name="Retângulo 37">
              <a:extLst>
                <a:ext uri="{FF2B5EF4-FFF2-40B4-BE49-F238E27FC236}">
                  <a16:creationId xmlns:a16="http://schemas.microsoft.com/office/drawing/2014/main" id="{E8272A8F-D645-4651-A834-38BFE48DA52B}"/>
                </a:ext>
              </a:extLst>
            </p:cNvPr>
            <p:cNvSpPr/>
            <p:nvPr/>
          </p:nvSpPr>
          <p:spPr>
            <a:xfrm>
              <a:off x="7420015" y="3838661"/>
              <a:ext cx="1451578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1E556FBC-9018-46EF-A50D-CBD0F3A26C8A}"/>
                </a:ext>
              </a:extLst>
            </p:cNvPr>
            <p:cNvSpPr txBox="1"/>
            <p:nvPr/>
          </p:nvSpPr>
          <p:spPr>
            <a:xfrm>
              <a:off x="7480496" y="3074281"/>
              <a:ext cx="1205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“running”</a:t>
              </a:r>
              <a:endParaRPr lang="en-US" dirty="0"/>
            </a:p>
          </p:txBody>
        </p: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BBC5F296-06DC-4225-9B31-8F2D36654A9D}"/>
                </a:ext>
              </a:extLst>
            </p:cNvPr>
            <p:cNvSpPr txBox="1"/>
            <p:nvPr/>
          </p:nvSpPr>
          <p:spPr>
            <a:xfrm>
              <a:off x="3862682" y="3041286"/>
              <a:ext cx="1082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“</a:t>
              </a:r>
              <a:r>
                <a:rPr lang="pt-BR" dirty="0" err="1"/>
                <a:t>exited</a:t>
              </a:r>
              <a:r>
                <a:rPr lang="pt-BR" dirty="0"/>
                <a:t>”</a:t>
              </a:r>
              <a:endParaRPr lang="en-US" dirty="0"/>
            </a:p>
          </p:txBody>
        </p:sp>
        <p:cxnSp>
          <p:nvCxnSpPr>
            <p:cNvPr id="41" name="Conector de Seta Reta 40">
              <a:extLst>
                <a:ext uri="{FF2B5EF4-FFF2-40B4-BE49-F238E27FC236}">
                  <a16:creationId xmlns:a16="http://schemas.microsoft.com/office/drawing/2014/main" id="{C4E2D180-42E7-4C01-B77F-761227C406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2912" y="2976878"/>
              <a:ext cx="338159" cy="86937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FC758570-CE0D-4640-BE98-15F7A2961A3C}"/>
                </a:ext>
              </a:extLst>
            </p:cNvPr>
            <p:cNvSpPr txBox="1"/>
            <p:nvPr/>
          </p:nvSpPr>
          <p:spPr>
            <a:xfrm>
              <a:off x="3063770" y="3862761"/>
              <a:ext cx="23038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Is container restarting?</a:t>
              </a:r>
            </a:p>
          </p:txBody>
        </p:sp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83F8CE1F-E3FC-4F2E-A1C9-C7006B06291A}"/>
                </a:ext>
              </a:extLst>
            </p:cNvPr>
            <p:cNvSpPr/>
            <p:nvPr/>
          </p:nvSpPr>
          <p:spPr>
            <a:xfrm>
              <a:off x="3043750" y="3835133"/>
              <a:ext cx="2303836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Conector de Seta Reta 49">
              <a:extLst>
                <a:ext uri="{FF2B5EF4-FFF2-40B4-BE49-F238E27FC236}">
                  <a16:creationId xmlns:a16="http://schemas.microsoft.com/office/drawing/2014/main" id="{510D85A5-AFD6-47CA-B3CD-68F4B3FC2E48}"/>
                </a:ext>
              </a:extLst>
            </p:cNvPr>
            <p:cNvCxnSpPr>
              <a:cxnSpLocks/>
              <a:stCxn id="38" idx="1"/>
              <a:endCxn id="44" idx="3"/>
            </p:cNvCxnSpPr>
            <p:nvPr/>
          </p:nvCxnSpPr>
          <p:spPr>
            <a:xfrm flipH="1" flipV="1">
              <a:off x="5347586" y="4042468"/>
              <a:ext cx="2072429" cy="352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CaixaDeTexto 55">
              <a:extLst>
                <a:ext uri="{FF2B5EF4-FFF2-40B4-BE49-F238E27FC236}">
                  <a16:creationId xmlns:a16="http://schemas.microsoft.com/office/drawing/2014/main" id="{2F7C424E-ED38-4048-967E-AD6D4D005841}"/>
                </a:ext>
              </a:extLst>
            </p:cNvPr>
            <p:cNvSpPr txBox="1"/>
            <p:nvPr/>
          </p:nvSpPr>
          <p:spPr>
            <a:xfrm>
              <a:off x="5865697" y="4059907"/>
              <a:ext cx="120097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Threshold</a:t>
              </a:r>
            </a:p>
            <a:p>
              <a:r>
                <a:rPr lang="en-US" dirty="0"/>
                <a:t>exceeded</a:t>
              </a:r>
            </a:p>
          </p:txBody>
        </p:sp>
        <p:cxnSp>
          <p:nvCxnSpPr>
            <p:cNvPr id="68" name="Conector de Seta Reta 67">
              <a:extLst>
                <a:ext uri="{FF2B5EF4-FFF2-40B4-BE49-F238E27FC236}">
                  <a16:creationId xmlns:a16="http://schemas.microsoft.com/office/drawing/2014/main" id="{60F41BC4-357C-430C-B9AC-BFDA17818D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72540" y="4264084"/>
              <a:ext cx="420867" cy="67538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CaixaDeTexto 71">
              <a:extLst>
                <a:ext uri="{FF2B5EF4-FFF2-40B4-BE49-F238E27FC236}">
                  <a16:creationId xmlns:a16="http://schemas.microsoft.com/office/drawing/2014/main" id="{1DA90F61-3928-4634-833F-146FA8E773ED}"/>
                </a:ext>
              </a:extLst>
            </p:cNvPr>
            <p:cNvSpPr txBox="1"/>
            <p:nvPr/>
          </p:nvSpPr>
          <p:spPr>
            <a:xfrm>
              <a:off x="3783025" y="4441022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False</a:t>
              </a:r>
              <a:endParaRPr lang="en-US" dirty="0"/>
            </a:p>
          </p:txBody>
        </p:sp>
      </p:grpSp>
      <p:grpSp>
        <p:nvGrpSpPr>
          <p:cNvPr id="98" name="Agrupar 97">
            <a:extLst>
              <a:ext uri="{FF2B5EF4-FFF2-40B4-BE49-F238E27FC236}">
                <a16:creationId xmlns:a16="http://schemas.microsoft.com/office/drawing/2014/main" id="{F27D212E-0330-4A6E-AD1A-A58B883C525D}"/>
              </a:ext>
            </a:extLst>
          </p:cNvPr>
          <p:cNvGrpSpPr/>
          <p:nvPr/>
        </p:nvGrpSpPr>
        <p:grpSpPr>
          <a:xfrm>
            <a:off x="3579359" y="4253331"/>
            <a:ext cx="5603247" cy="2410037"/>
            <a:chOff x="3579359" y="4253331"/>
            <a:chExt cx="5603247" cy="2410037"/>
          </a:xfrm>
        </p:grpSpPr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7BCA58D9-2085-4EC3-91DC-3DB1B88D844D}"/>
                </a:ext>
              </a:extLst>
            </p:cNvPr>
            <p:cNvSpPr txBox="1"/>
            <p:nvPr/>
          </p:nvSpPr>
          <p:spPr>
            <a:xfrm>
              <a:off x="4501189" y="5890878"/>
              <a:ext cx="222208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err="1"/>
                <a:t>Save</a:t>
              </a:r>
              <a:r>
                <a:rPr lang="pt-BR" dirty="0"/>
                <a:t> </a:t>
              </a:r>
              <a:r>
                <a:rPr lang="pt-BR" dirty="0" err="1"/>
                <a:t>monitoring</a:t>
              </a:r>
              <a:r>
                <a:rPr lang="pt-BR" dirty="0"/>
                <a:t> log</a:t>
              </a:r>
            </a:p>
            <a:p>
              <a:pPr algn="ctr"/>
              <a:r>
                <a:rPr lang="pt-BR" dirty="0"/>
                <a:t>Go </a:t>
              </a:r>
              <a:r>
                <a:rPr lang="pt-BR" dirty="0" err="1"/>
                <a:t>to</a:t>
              </a:r>
              <a:r>
                <a:rPr lang="pt-BR" dirty="0"/>
                <a:t> </a:t>
              </a:r>
              <a:r>
                <a:rPr lang="pt-BR" dirty="0" err="1"/>
                <a:t>next</a:t>
              </a:r>
              <a:r>
                <a:rPr lang="pt-BR" dirty="0"/>
                <a:t> ID</a:t>
              </a:r>
              <a:endParaRPr lang="en-US" dirty="0"/>
            </a:p>
          </p:txBody>
        </p:sp>
        <p:sp>
          <p:nvSpPr>
            <p:cNvPr id="46" name="Elipse 45">
              <a:extLst>
                <a:ext uri="{FF2B5EF4-FFF2-40B4-BE49-F238E27FC236}">
                  <a16:creationId xmlns:a16="http://schemas.microsoft.com/office/drawing/2014/main" id="{E4113F45-1EC5-4C52-AEA8-E36E46B60C07}"/>
                </a:ext>
              </a:extLst>
            </p:cNvPr>
            <p:cNvSpPr/>
            <p:nvPr/>
          </p:nvSpPr>
          <p:spPr>
            <a:xfrm>
              <a:off x="4373308" y="5732031"/>
              <a:ext cx="2530193" cy="93133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Conector de Seta Reta 63">
              <a:extLst>
                <a:ext uri="{FF2B5EF4-FFF2-40B4-BE49-F238E27FC236}">
                  <a16:creationId xmlns:a16="http://schemas.microsoft.com/office/drawing/2014/main" id="{64F6E7AF-AEA5-46E3-A96D-5B1C60E5D7E9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 flipH="1">
              <a:off x="6777134" y="4253331"/>
              <a:ext cx="1368670" cy="168335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Conector de Seta Reta 72">
              <a:extLst>
                <a:ext uri="{FF2B5EF4-FFF2-40B4-BE49-F238E27FC236}">
                  <a16:creationId xmlns:a16="http://schemas.microsoft.com/office/drawing/2014/main" id="{05BAAEB9-29CB-49A6-A97C-28798E503080}"/>
                </a:ext>
              </a:extLst>
            </p:cNvPr>
            <p:cNvCxnSpPr>
              <a:cxnSpLocks/>
            </p:cNvCxnSpPr>
            <p:nvPr/>
          </p:nvCxnSpPr>
          <p:spPr>
            <a:xfrm>
              <a:off x="3579359" y="5530744"/>
              <a:ext cx="854385" cy="49446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1" name="CaixaDeTexto 80">
              <a:extLst>
                <a:ext uri="{FF2B5EF4-FFF2-40B4-BE49-F238E27FC236}">
                  <a16:creationId xmlns:a16="http://schemas.microsoft.com/office/drawing/2014/main" id="{60AE27FC-984A-4FDF-88B0-ADBB3A09C75F}"/>
                </a:ext>
              </a:extLst>
            </p:cNvPr>
            <p:cNvSpPr txBox="1"/>
            <p:nvPr/>
          </p:nvSpPr>
          <p:spPr>
            <a:xfrm>
              <a:off x="7630578" y="4795388"/>
              <a:ext cx="15520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Container OK</a:t>
              </a:r>
              <a:endParaRPr lang="en-US" dirty="0"/>
            </a:p>
          </p:txBody>
        </p:sp>
      </p:grpSp>
      <p:grpSp>
        <p:nvGrpSpPr>
          <p:cNvPr id="104" name="Agrupar 103">
            <a:extLst>
              <a:ext uri="{FF2B5EF4-FFF2-40B4-BE49-F238E27FC236}">
                <a16:creationId xmlns:a16="http://schemas.microsoft.com/office/drawing/2014/main" id="{480E1794-5BE2-45D0-ADAF-C70A1EA5321C}"/>
              </a:ext>
            </a:extLst>
          </p:cNvPr>
          <p:cNvGrpSpPr/>
          <p:nvPr/>
        </p:nvGrpSpPr>
        <p:grpSpPr>
          <a:xfrm>
            <a:off x="7630578" y="725395"/>
            <a:ext cx="3794298" cy="1559193"/>
            <a:chOff x="7630578" y="725395"/>
            <a:chExt cx="3794298" cy="1559193"/>
          </a:xfrm>
        </p:grpSpPr>
        <p:sp>
          <p:nvSpPr>
            <p:cNvPr id="103" name="Retângulo: Cantos Arredondados 102">
              <a:extLst>
                <a:ext uri="{FF2B5EF4-FFF2-40B4-BE49-F238E27FC236}">
                  <a16:creationId xmlns:a16="http://schemas.microsoft.com/office/drawing/2014/main" id="{354BB503-1129-40D0-B331-5A32B9CBA5DB}"/>
                </a:ext>
              </a:extLst>
            </p:cNvPr>
            <p:cNvSpPr/>
            <p:nvPr/>
          </p:nvSpPr>
          <p:spPr>
            <a:xfrm>
              <a:off x="7630578" y="725395"/>
              <a:ext cx="3794298" cy="155919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CaixaDeTexto 99">
              <a:extLst>
                <a:ext uri="{FF2B5EF4-FFF2-40B4-BE49-F238E27FC236}">
                  <a16:creationId xmlns:a16="http://schemas.microsoft.com/office/drawing/2014/main" id="{B2F1EEC8-4FF2-4158-807B-E99967C33F29}"/>
                </a:ext>
              </a:extLst>
            </p:cNvPr>
            <p:cNvSpPr txBox="1"/>
            <p:nvPr/>
          </p:nvSpPr>
          <p:spPr>
            <a:xfrm>
              <a:off x="7815917" y="898570"/>
              <a:ext cx="341902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>
                  <a:solidFill>
                    <a:schemeClr val="bg1"/>
                  </a:solidFill>
                </a:rPr>
                <a:t>After the monitoring process, the Manager sends and update to the Controller if any container was restarted</a:t>
              </a:r>
            </a:p>
          </p:txBody>
        </p:sp>
      </p:grp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1BF328B-156A-4F64-9B2A-D4D7CC28C901}"/>
              </a:ext>
            </a:extLst>
          </p:cNvPr>
          <p:cNvSpPr txBox="1"/>
          <p:nvPr/>
        </p:nvSpPr>
        <p:spPr>
          <a:xfrm>
            <a:off x="3131798" y="405575"/>
            <a:ext cx="4083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Manager monitoring Algorithm</a:t>
            </a:r>
          </a:p>
        </p:txBody>
      </p:sp>
    </p:spTree>
    <p:extLst>
      <p:ext uri="{BB962C8B-B14F-4D97-AF65-F5344CB8AC3E}">
        <p14:creationId xmlns:p14="http://schemas.microsoft.com/office/powerpoint/2010/main" val="204615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241" y="0"/>
            <a:ext cx="8596668" cy="1320800"/>
          </a:xfrm>
        </p:spPr>
        <p:txBody>
          <a:bodyPr>
            <a:normAutofit/>
          </a:bodyPr>
          <a:lstStyle/>
          <a:p>
            <a:r>
              <a:rPr lang="pt-BR" dirty="0"/>
              <a:t>The </a:t>
            </a:r>
            <a:r>
              <a:rPr lang="pt-BR" dirty="0" err="1"/>
              <a:t>Controller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Interface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240E8075-3AF8-4EC1-819F-78E8E715EC4A}"/>
              </a:ext>
            </a:extLst>
          </p:cNvPr>
          <p:cNvSpPr txBox="1">
            <a:spLocks/>
          </p:cNvSpPr>
          <p:nvPr/>
        </p:nvSpPr>
        <p:spPr>
          <a:xfrm>
            <a:off x="900583" y="1058376"/>
            <a:ext cx="5648033" cy="28405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From the developed REST interface, the user can obtain the list of running container and their status</a:t>
            </a:r>
          </a:p>
          <a:p>
            <a:r>
              <a:rPr lang="en-US" sz="1600" dirty="0"/>
              <a:t>Also, from, the available commands, the user may set the parameters for the system monitoring, such as the packet loss threshold and the ignored containers</a:t>
            </a:r>
          </a:p>
          <a:p>
            <a:r>
              <a:rPr lang="en-US" sz="1600" dirty="0"/>
              <a:t>All this information is passed through the Controller and is transmitted using the message queue system</a:t>
            </a:r>
          </a:p>
        </p:txBody>
      </p:sp>
      <p:pic>
        <p:nvPicPr>
          <p:cNvPr id="7" name="Imagem 6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9089A18D-F007-4777-BF81-CE43FEA2F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298" y="3572721"/>
            <a:ext cx="6349180" cy="294138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1CB18076-6F25-4295-81E3-C6C0725297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914" y="935684"/>
            <a:ext cx="5144788" cy="4730470"/>
          </a:xfrm>
          <a:prstGeom prst="rect">
            <a:avLst/>
          </a:prstGeom>
        </p:spPr>
      </p:pic>
      <p:sp>
        <p:nvSpPr>
          <p:cNvPr id="14" name="Espaço Reservado para Conteúdo 6">
            <a:extLst>
              <a:ext uri="{FF2B5EF4-FFF2-40B4-BE49-F238E27FC236}">
                <a16:creationId xmlns:a16="http://schemas.microsoft.com/office/drawing/2014/main" id="{8AD623FC-2F29-4830-8C8A-C0B12DD20516}"/>
              </a:ext>
            </a:extLst>
          </p:cNvPr>
          <p:cNvSpPr txBox="1">
            <a:spLocks/>
          </p:cNvSpPr>
          <p:nvPr/>
        </p:nvSpPr>
        <p:spPr>
          <a:xfrm>
            <a:off x="6858758" y="673100"/>
            <a:ext cx="4828724" cy="553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b="1" i="1" dirty="0"/>
              <a:t>Health </a:t>
            </a:r>
            <a:r>
              <a:rPr lang="pt-BR" sz="1600" b="1" i="1" dirty="0" err="1"/>
              <a:t>Monitoring</a:t>
            </a:r>
            <a:r>
              <a:rPr lang="pt-BR" sz="1600" b="1" i="1" dirty="0"/>
              <a:t> System (HMS) </a:t>
            </a:r>
            <a:r>
              <a:rPr lang="pt-BR" sz="1600" b="1" i="1" dirty="0" err="1"/>
              <a:t>user</a:t>
            </a:r>
            <a:r>
              <a:rPr lang="pt-BR" sz="1600" b="1" i="1" dirty="0"/>
              <a:t> interface</a:t>
            </a:r>
            <a:endParaRPr 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168002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4465" r="2446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13" y="2942430"/>
            <a:ext cx="5956499" cy="964671"/>
          </a:xfrm>
        </p:spPr>
        <p:txBody>
          <a:bodyPr>
            <a:noAutofit/>
          </a:bodyPr>
          <a:lstStyle/>
          <a:p>
            <a:r>
              <a:rPr lang="pt-BR" sz="5400" b="1">
                <a:latin typeface="Aharoni" panose="02010803020104030203" pitchFamily="2" charset="-79"/>
                <a:cs typeface="Aharoni" panose="02010803020104030203" pitchFamily="2" charset="-79"/>
              </a:rPr>
              <a:t>Communications</a:t>
            </a:r>
            <a:endParaRPr lang="pt-BR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045634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1087</Words>
  <Application>Microsoft Office PowerPoint</Application>
  <PresentationFormat>Widescreen</PresentationFormat>
  <Paragraphs>149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Facetado</vt:lpstr>
      <vt:lpstr>Health Monitoring System for Docker Containers</vt:lpstr>
      <vt:lpstr>Summary</vt:lpstr>
      <vt:lpstr>Architecture</vt:lpstr>
      <vt:lpstr>System design</vt:lpstr>
      <vt:lpstr>Communication hierarchy</vt:lpstr>
      <vt:lpstr>The Manager submodule</vt:lpstr>
      <vt:lpstr>The Manager submodule</vt:lpstr>
      <vt:lpstr>The Controller and Interface</vt:lpstr>
      <vt:lpstr>Communications</vt:lpstr>
      <vt:lpstr>Communications Overall</vt:lpstr>
      <vt:lpstr>Synchronized Messaging</vt:lpstr>
      <vt:lpstr>Optimizations</vt:lpstr>
      <vt:lpstr>Asynchronous Information Update</vt:lpstr>
      <vt:lpstr>Update Management</vt:lpstr>
      <vt:lpstr>Testing</vt:lpstr>
      <vt:lpstr>Antagonist</vt:lpstr>
      <vt:lpstr>Testing phase</vt:lpstr>
      <vt:lpstr>Results</vt:lpstr>
      <vt:lpstr>Peak Generation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Monitoring System for Docker containers</dc:title>
  <dc:creator>bruno casu</dc:creator>
  <cp:lastModifiedBy>Federico Fregosi</cp:lastModifiedBy>
  <cp:revision>155</cp:revision>
  <dcterms:created xsi:type="dcterms:W3CDTF">2021-07-12T16:20:30Z</dcterms:created>
  <dcterms:modified xsi:type="dcterms:W3CDTF">2021-07-22T22:21:36Z</dcterms:modified>
</cp:coreProperties>
</file>

<file path=docProps/thumbnail.jpeg>
</file>